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80" r:id="rId2"/>
    <p:sldId id="352" r:id="rId3"/>
    <p:sldId id="379" r:id="rId4"/>
    <p:sldId id="366" r:id="rId5"/>
    <p:sldId id="295" r:id="rId6"/>
    <p:sldId id="318" r:id="rId7"/>
    <p:sldId id="381" r:id="rId8"/>
    <p:sldId id="354" r:id="rId9"/>
    <p:sldId id="377" r:id="rId10"/>
    <p:sldId id="367" r:id="rId11"/>
    <p:sldId id="369" r:id="rId12"/>
    <p:sldId id="370" r:id="rId13"/>
    <p:sldId id="291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12" userDrawn="1">
          <p15:clr>
            <a:srgbClr val="A4A3A4"/>
          </p15:clr>
        </p15:guide>
        <p15:guide id="4" pos="574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FBDFBC-7DCE-0F51-A517-BFC62975A3A3}" name="Account Director" initials="AD" userId="S::accountdirector@stratcom.gr::280b3952-d15c-4405-8121-e17e12edb4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B4"/>
    <a:srgbClr val="CA7F7F"/>
    <a:srgbClr val="0284B7"/>
    <a:srgbClr val="47ACB7"/>
    <a:srgbClr val="3F1C5B"/>
    <a:srgbClr val="44546A"/>
    <a:srgbClr val="960000"/>
    <a:srgbClr val="583380"/>
    <a:srgbClr val="5E3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8"/>
    <p:restoredTop sz="94688"/>
  </p:normalViewPr>
  <p:slideViewPr>
    <p:cSldViewPr snapToGrid="0" showGuides="1">
      <p:cViewPr varScale="1">
        <p:scale>
          <a:sx n="60" d="100"/>
          <a:sy n="60" d="100"/>
        </p:scale>
        <p:origin x="-84" y="-840"/>
      </p:cViewPr>
      <p:guideLst>
        <p:guide orient="horz" pos="2160"/>
        <p:guide pos="3840"/>
        <p:guide pos="1912"/>
        <p:guide pos="57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06D03-48C1-B74E-9DC5-91B08EE97095}" type="datetimeFigureOut">
              <a:rPr lang="x-none" smtClean="0"/>
              <a:pPr/>
              <a:t>7/4/26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0ABAB-6848-1A47-846A-9C3BDAC8D91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814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0ABAB-6848-1A47-846A-9C3BDAC8D918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111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3037-917C-C00C-65F3-0A83D0C2C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C3112-FBDB-08A8-708F-8A11DDDFF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CA0DA-5B03-97C2-1982-CA1E6DD8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10-6C33-B745-83B8-FBD7E17070FE}" type="datetimeFigureOut">
              <a:rPr lang="x-none" smtClean="0"/>
              <a:pPr/>
              <a:t>7/4/26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4C3A5-767D-CC50-33D8-F1AFAF96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25318-E5A2-0FD9-E963-0D4E1C85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C87-669F-FF4C-BBED-5EB43BB926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719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83B6-B3EB-6F88-F291-9D139D13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7589D-C72E-F604-DA12-614983972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82B79-5D4A-5014-C510-10AD6161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10-6C33-B745-83B8-FBD7E17070FE}" type="datetimeFigureOut">
              <a:rPr lang="x-none" smtClean="0"/>
              <a:pPr/>
              <a:t>7/4/26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661CD-46D3-03BD-3639-ED915C62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A6F15-D964-6D01-B57B-1C29F227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C87-669F-FF4C-BBED-5EB43BB926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936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A9586B-3BA6-E571-417D-D7AB15E90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D9E50-48DC-E4EC-75FF-8AB20C407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F2AF8-CD3D-740B-DB3F-290E0CF2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10-6C33-B745-83B8-FBD7E17070FE}" type="datetimeFigureOut">
              <a:rPr lang="x-none" smtClean="0"/>
              <a:pPr/>
              <a:t>7/4/26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AFDE-2F3F-32EE-0D7B-7501A3E3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C5E65-785F-19D1-D516-FB151DF5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C87-669F-FF4C-BBED-5EB43BB926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556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983B-7BC3-D9C2-EED5-F9F67C22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841"/>
            <a:ext cx="10515600" cy="538417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412E3-063D-4AE9-FAA1-0579E5487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46211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8A584-4876-0423-0780-E90BEF9B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10-6C33-B745-83B8-FBD7E17070FE}" type="datetimeFigureOut">
              <a:rPr lang="x-none" smtClean="0"/>
              <a:pPr/>
              <a:t>7/4/26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27255-AF7F-3284-474B-F8BD15AE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F2A2A-D5D7-2114-44E3-53A8FAE1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C87-669F-FF4C-BBED-5EB43BB926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254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3D3B-6789-1DD5-F2FA-E16B1361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2C66C-04C8-82BF-FDD4-FCD3C415C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D7B23-705D-33B4-D209-34378A19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10-6C33-B745-83B8-FBD7E17070FE}" type="datetimeFigureOut">
              <a:rPr lang="x-none" smtClean="0"/>
              <a:pPr/>
              <a:t>7/4/26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92A13-3828-7F14-B4E7-CCAC1346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2DC35-331A-0606-6CA4-451A8E7F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C87-669F-FF4C-BBED-5EB43BB926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76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70E5-E863-FC18-29A5-D2ED30AD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5BC1A-98BA-FF91-BE39-EC2433906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02591-D711-9BA6-BEFB-35AD3D8AA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B001D-0277-57E0-D049-751F4AB5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10-6C33-B745-83B8-FBD7E17070FE}" type="datetimeFigureOut">
              <a:rPr lang="x-none" smtClean="0"/>
              <a:pPr/>
              <a:t>7/4/26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54FE8-FC56-49EA-5AB4-788257EA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9AF70-1A1C-13D5-7304-BE69FF08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C87-669F-FF4C-BBED-5EB43BB926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484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8E82-BC46-8C56-A106-8217E7B8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48E8C-2272-B80F-E64D-190284A2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CD1E3-7B29-FEBC-F214-823E56F0C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E8F54-11C2-70C8-8D49-8CB65FCC4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4B90E5-4386-E381-4DA6-5C07F40E3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6B5CB-FEEA-6854-71F1-705129FF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10-6C33-B745-83B8-FBD7E17070FE}" type="datetimeFigureOut">
              <a:rPr lang="x-none" smtClean="0"/>
              <a:pPr/>
              <a:t>7/4/26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B9BF7-AD2F-6349-B8DE-EBF34333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0A02DB-1D57-359B-DD2A-F9179A0F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C87-669F-FF4C-BBED-5EB43BB926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144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2146-9FC1-7728-D127-7D2A12BAB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1E184-2BC1-1470-84E0-F77AD782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10-6C33-B745-83B8-FBD7E17070FE}" type="datetimeFigureOut">
              <a:rPr lang="x-none" smtClean="0"/>
              <a:pPr/>
              <a:t>7/4/26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6ECB3-C3CA-17C3-65B0-3E4F49C1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1AA6E-BBE9-1411-7C25-EE59A6F6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C87-669F-FF4C-BBED-5EB43BB926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092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362B0-954C-75F3-231F-77D06C1A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10-6C33-B745-83B8-FBD7E17070FE}" type="datetimeFigureOut">
              <a:rPr lang="x-none" smtClean="0"/>
              <a:pPr/>
              <a:t>7/4/26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E9569F-36FF-DF26-E15C-42EE5C0E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EA355-867B-CCC5-4951-5814B8D5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C87-669F-FF4C-BBED-5EB43BB926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105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7B45-F7C8-5F4F-BC63-8AB3090A3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A3AD-36FD-0509-190F-E65795026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6EDE6-5018-A91E-2067-8B452584B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2EF12-F0EA-3ECA-80A3-17F7C395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10-6C33-B745-83B8-FBD7E17070FE}" type="datetimeFigureOut">
              <a:rPr lang="x-none" smtClean="0"/>
              <a:pPr/>
              <a:t>7/4/26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FA0B0-22CF-1AB3-9684-D47504D8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0F106-72F8-2FE8-8AE5-D9FA53A3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C87-669F-FF4C-BBED-5EB43BB926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166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BA10-9A19-A4A3-F8C8-19EF9B8F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7C0C4-E1D3-7836-CDD8-CF84CED5F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3F4C4-B208-A7F3-6C14-21FE08D99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7AC9C-F90B-601C-F473-3A8BC05C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10-6C33-B745-83B8-FBD7E17070FE}" type="datetimeFigureOut">
              <a:rPr lang="x-none" smtClean="0"/>
              <a:pPr/>
              <a:t>7/4/26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03614-6CA0-1838-E40C-3354D639A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12765-29E7-28B4-91ED-A67EC61C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C87-669F-FF4C-BBED-5EB43BB926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643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5489C-007E-E830-7734-05DCDBD6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EA958-E103-CAA0-D253-7ADBD16D8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30359-2397-4622-3101-7778A0939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A7BCA10-6C33-B745-83B8-FBD7E17070FE}" type="datetimeFigureOut">
              <a:rPr lang="x-none" smtClean="0"/>
              <a:pPr/>
              <a:t>7/4/26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59B45-4F6A-3A29-8BEC-36A483B6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76A61-1028-C879-35FA-E8AC4794D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DA17C87-669F-FF4C-BBED-5EB43BB926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077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169282-C5AE-2F67-4062-AC401D875333}"/>
              </a:ext>
            </a:extLst>
          </p:cNvPr>
          <p:cNvSpPr/>
          <p:nvPr/>
        </p:nvSpPr>
        <p:spPr>
          <a:xfrm>
            <a:off x="0" y="1162050"/>
            <a:ext cx="12192000" cy="3817913"/>
          </a:xfrm>
          <a:prstGeom prst="rect">
            <a:avLst/>
          </a:prstGeom>
          <a:solidFill>
            <a:srgbClr val="028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503221-36CC-D727-9DE1-D822AB0227BE}"/>
              </a:ext>
            </a:extLst>
          </p:cNvPr>
          <p:cNvSpPr/>
          <p:nvPr/>
        </p:nvSpPr>
        <p:spPr>
          <a:xfrm>
            <a:off x="0" y="1"/>
            <a:ext cx="12192000" cy="116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47BD44-A15E-EE63-9D6B-A2865DF65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955" y="5433367"/>
            <a:ext cx="3190090" cy="679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187665-FA8B-BC4E-7826-800661C4475F}"/>
              </a:ext>
            </a:extLst>
          </p:cNvPr>
          <p:cNvSpPr/>
          <p:nvPr/>
        </p:nvSpPr>
        <p:spPr>
          <a:xfrm>
            <a:off x="0" y="4979963"/>
            <a:ext cx="12192000" cy="18780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1860E0-4898-B3B5-1A0D-B583835F81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3650" y="5110238"/>
            <a:ext cx="4584700" cy="15112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5381BD2-6407-1E1A-1697-531670AA8C6A}"/>
              </a:ext>
            </a:extLst>
          </p:cNvPr>
          <p:cNvSpPr txBox="1">
            <a:spLocks/>
          </p:cNvSpPr>
          <p:nvPr/>
        </p:nvSpPr>
        <p:spPr>
          <a:xfrm>
            <a:off x="0" y="1696466"/>
            <a:ext cx="12192000" cy="2677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l-GR" sz="4400" dirty="0">
                <a:solidFill>
                  <a:schemeClr val="bg1"/>
                </a:solidFill>
              </a:rPr>
              <a:t>Ενημέρωση για την πορεία της ευλογιάς </a:t>
            </a:r>
            <a:br>
              <a:rPr lang="el-GR" sz="4400" dirty="0">
                <a:solidFill>
                  <a:schemeClr val="bg1"/>
                </a:solidFill>
              </a:rPr>
            </a:br>
            <a:r>
              <a:rPr lang="el-GR" sz="4400" dirty="0">
                <a:solidFill>
                  <a:schemeClr val="bg1"/>
                </a:solidFill>
              </a:rPr>
              <a:t>και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l-GR" sz="4400" dirty="0">
                <a:solidFill>
                  <a:schemeClr val="bg1"/>
                </a:solidFill>
              </a:rPr>
              <a:t>τον αφθώδη πυρετό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prstClr val="white"/>
                </a:solidFill>
                <a:ea typeface="+mn-ea"/>
                <a:cs typeface="+mn-cs"/>
              </a:rPr>
              <a:t>0</a:t>
            </a:r>
            <a:r>
              <a:rPr lang="el-GR" sz="2000" dirty="0">
                <a:solidFill>
                  <a:prstClr val="white"/>
                </a:solidFill>
                <a:ea typeface="+mn-ea"/>
                <a:cs typeface="+mn-cs"/>
              </a:rPr>
              <a:t>8/</a:t>
            </a:r>
            <a:r>
              <a:rPr lang="en-US" sz="2000" dirty="0">
                <a:solidFill>
                  <a:prstClr val="white"/>
                </a:solidFill>
                <a:ea typeface="+mn-ea"/>
                <a:cs typeface="+mn-cs"/>
              </a:rPr>
              <a:t>04</a:t>
            </a:r>
            <a:r>
              <a:rPr lang="el-GR" sz="2000" dirty="0">
                <a:solidFill>
                  <a:prstClr val="white"/>
                </a:solidFill>
                <a:ea typeface="+mn-ea"/>
                <a:cs typeface="+mn-cs"/>
              </a:rPr>
              <a:t>/202</a:t>
            </a:r>
            <a:r>
              <a:rPr lang="en-US" sz="2000" dirty="0">
                <a:solidFill>
                  <a:prstClr val="white"/>
                </a:solidFill>
                <a:ea typeface="+mn-ea"/>
                <a:cs typeface="+mn-cs"/>
              </a:rPr>
              <a:t>6</a:t>
            </a:r>
            <a:r>
              <a:rPr lang="el-GR" sz="2000" dirty="0">
                <a:solidFill>
                  <a:prstClr val="white"/>
                </a:solidFill>
                <a:ea typeface="+mn-ea"/>
                <a:cs typeface="+mn-cs"/>
              </a:rPr>
              <a:t> </a:t>
            </a:r>
            <a:br>
              <a:rPr lang="en-US" sz="2000" dirty="0">
                <a:solidFill>
                  <a:prstClr val="white"/>
                </a:solidFill>
                <a:ea typeface="+mn-ea"/>
                <a:cs typeface="+mn-cs"/>
              </a:rPr>
            </a:br>
            <a:br>
              <a:rPr lang="el-GR" sz="20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l-GR" sz="2000" dirty="0">
                <a:solidFill>
                  <a:prstClr val="white"/>
                </a:solidFill>
                <a:ea typeface="+mn-ea"/>
                <a:cs typeface="+mn-cs"/>
              </a:rPr>
              <a:t>Γενική Γραμματεία Αγροτικής Ανάπτυξης &amp; Τροφίμων</a:t>
            </a:r>
            <a:endParaRPr lang="x-non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2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2077D9-1F0B-6707-BA2C-45718C066339}"/>
              </a:ext>
            </a:extLst>
          </p:cNvPr>
          <p:cNvSpPr/>
          <p:nvPr/>
        </p:nvSpPr>
        <p:spPr>
          <a:xfrm>
            <a:off x="0" y="2713508"/>
            <a:ext cx="12192000" cy="17639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2000">
                <a:srgbClr val="0284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E00E46-04CC-F2B3-0D06-EBE1C3D576C7}"/>
              </a:ext>
            </a:extLst>
          </p:cNvPr>
          <p:cNvSpPr txBox="1">
            <a:spLocks/>
          </p:cNvSpPr>
          <p:nvPr/>
        </p:nvSpPr>
        <p:spPr>
          <a:xfrm>
            <a:off x="458326" y="2936816"/>
            <a:ext cx="11275348" cy="15019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l-GR" sz="4400" dirty="0">
                <a:solidFill>
                  <a:schemeClr val="bg1"/>
                </a:solidFill>
              </a:rPr>
              <a:t>Αφθώδης πυρετός</a:t>
            </a:r>
          </a:p>
          <a:p>
            <a:pPr algn="ctr">
              <a:lnSpc>
                <a:spcPct val="100000"/>
              </a:lnSpc>
            </a:pPr>
            <a:br>
              <a:rPr lang="en-US" sz="500" dirty="0">
                <a:solidFill>
                  <a:schemeClr val="bg1"/>
                </a:solidFill>
              </a:rPr>
            </a:br>
            <a:r>
              <a:rPr lang="el-GR" sz="2000" dirty="0">
                <a:solidFill>
                  <a:schemeClr val="bg1"/>
                </a:solidFill>
              </a:rPr>
              <a:t>Χρονική περίοδος επιτήρησης και δειγματοληψίας στο πεδίο: </a:t>
            </a:r>
            <a:br>
              <a:rPr lang="el-GR" sz="2000" dirty="0">
                <a:solidFill>
                  <a:schemeClr val="bg1"/>
                </a:solidFill>
              </a:rPr>
            </a:br>
            <a:r>
              <a:rPr lang="el-GR" sz="2000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15/3/2026 - 7/4/2026 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EA91F-61A7-98F9-E9AC-3D5DA792C136}"/>
              </a:ext>
            </a:extLst>
          </p:cNvPr>
          <p:cNvSpPr/>
          <p:nvPr/>
        </p:nvSpPr>
        <p:spPr>
          <a:xfrm>
            <a:off x="0" y="2387150"/>
            <a:ext cx="12192000" cy="326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6930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4362CC5-7465-271D-F55F-7F9D2195CC70}"/>
              </a:ext>
            </a:extLst>
          </p:cNvPr>
          <p:cNvSpPr/>
          <p:nvPr/>
        </p:nvSpPr>
        <p:spPr>
          <a:xfrm>
            <a:off x="0" y="466362"/>
            <a:ext cx="12192000" cy="51658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8000">
                <a:srgbClr val="0284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B0C72E6-21EB-EB10-CBB3-D02127F918E9}"/>
              </a:ext>
            </a:extLst>
          </p:cNvPr>
          <p:cNvSpPr txBox="1">
            <a:spLocks/>
          </p:cNvSpPr>
          <p:nvPr/>
        </p:nvSpPr>
        <p:spPr>
          <a:xfrm>
            <a:off x="838200" y="466363"/>
            <a:ext cx="10515600" cy="5384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bg1"/>
                </a:solidFill>
              </a:rPr>
              <a:t>Αφθώδης πυρετός στη Λέσβο: επικαιροποιημένα στοιχεία </a:t>
            </a:r>
            <a:endParaRPr lang="el-GR" baseline="300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774942-A628-092A-0825-9089200ECE76}"/>
              </a:ext>
            </a:extLst>
          </p:cNvPr>
          <p:cNvSpPr/>
          <p:nvPr/>
        </p:nvSpPr>
        <p:spPr>
          <a:xfrm>
            <a:off x="0" y="-1"/>
            <a:ext cx="12192000" cy="4663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A76F6D-F467-2C03-DF7B-E9CF209A40DE}"/>
              </a:ext>
            </a:extLst>
          </p:cNvPr>
          <p:cNvSpPr txBox="1">
            <a:spLocks/>
          </p:cNvSpPr>
          <p:nvPr/>
        </p:nvSpPr>
        <p:spPr>
          <a:xfrm>
            <a:off x="942171" y="1250654"/>
            <a:ext cx="5651350" cy="164857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 lIns="18000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l-GR" sz="6000" dirty="0">
                <a:solidFill>
                  <a:srgbClr val="0284B7"/>
                </a:solidFill>
              </a:rPr>
              <a:t>25</a:t>
            </a:r>
            <a:br>
              <a:rPr lang="en-US" sz="4000" dirty="0">
                <a:solidFill>
                  <a:srgbClr val="0284B7"/>
                </a:solidFill>
              </a:rPr>
            </a:br>
            <a:r>
              <a:rPr lang="el-GR" sz="2000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Συνολικά επιβεβαιωμένα κρούσματα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E5E2EE-EFEB-5ADC-BEE0-A144282DF45D}"/>
              </a:ext>
            </a:extLst>
          </p:cNvPr>
          <p:cNvSpPr txBox="1">
            <a:spLocks/>
          </p:cNvSpPr>
          <p:nvPr/>
        </p:nvSpPr>
        <p:spPr>
          <a:xfrm>
            <a:off x="6660995" y="1250654"/>
            <a:ext cx="4588831" cy="164529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 lIns="18000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l-GR" sz="6000" dirty="0">
                <a:solidFill>
                  <a:srgbClr val="0284B7"/>
                </a:solidFill>
                <a:latin typeface="Calibri"/>
              </a:rPr>
              <a:t>30</a:t>
            </a:r>
            <a:br>
              <a:rPr lang="en-US" sz="4000" dirty="0">
                <a:solidFill>
                  <a:prstClr val="black"/>
                </a:solidFill>
                <a:latin typeface="Calibri"/>
              </a:rPr>
            </a:br>
            <a:r>
              <a:rPr lang="el-GR" sz="2000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Προσβεβλημένες εκτροφές</a:t>
            </a:r>
            <a:endParaRPr lang="el-GR" dirty="0">
              <a:solidFill>
                <a:schemeClr val="tx2"/>
              </a:solidFill>
              <a:ea typeface="Aptos" pitchFamily="34" charset="-122"/>
              <a:cs typeface="Aptos" pitchFamily="34" charset="-12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58EB6C-FC75-09EE-F0A1-97622A98506F}"/>
              </a:ext>
            </a:extLst>
          </p:cNvPr>
          <p:cNvSpPr txBox="1">
            <a:spLocks/>
          </p:cNvSpPr>
          <p:nvPr/>
        </p:nvSpPr>
        <p:spPr>
          <a:xfrm>
            <a:off x="942170" y="2974221"/>
            <a:ext cx="10307656" cy="23423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 lIns="18000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l-GR" sz="2000" dirty="0">
                <a:solidFill>
                  <a:srgbClr val="0080B4"/>
                </a:solidFill>
                <a:ea typeface="Aptos" pitchFamily="34" charset="-122"/>
                <a:cs typeface="Aptos" pitchFamily="34" charset="-120"/>
              </a:rPr>
              <a:t>Ζώα που αφορούν τα επιβεβαιωμένα κρούσματα: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sz="2000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η επιτήρηση κάλυψε </a:t>
            </a:r>
            <a:r>
              <a:rPr lang="el-GR" sz="6000" dirty="0">
                <a:solidFill>
                  <a:srgbClr val="0080B4"/>
                </a:solidFill>
              </a:rPr>
              <a:t>205 </a:t>
            </a:r>
            <a:r>
              <a:rPr lang="el-GR" sz="2000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εκτροφές προβάτων, </a:t>
            </a:r>
            <a:r>
              <a:rPr lang="el-GR" sz="5400" dirty="0">
                <a:solidFill>
                  <a:srgbClr val="0080B4"/>
                </a:solidFill>
              </a:rPr>
              <a:t>10</a:t>
            </a:r>
            <a:r>
              <a:rPr lang="el-GR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 </a:t>
            </a:r>
            <a:r>
              <a:rPr lang="el-GR" sz="2000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εκτροφές αιγών, </a:t>
            </a:r>
            <a:br>
              <a:rPr lang="en-US" sz="2000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</a:br>
            <a:r>
              <a:rPr lang="el-GR" sz="6000" dirty="0">
                <a:solidFill>
                  <a:srgbClr val="0080B4"/>
                </a:solidFill>
              </a:rPr>
              <a:t>11</a:t>
            </a:r>
            <a:r>
              <a:rPr lang="el-GR" sz="2000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εκτροφές βοοειδών και </a:t>
            </a:r>
            <a:r>
              <a:rPr lang="el-GR" sz="6000" dirty="0">
                <a:solidFill>
                  <a:srgbClr val="0080B4"/>
                </a:solidFill>
              </a:rPr>
              <a:t>56</a:t>
            </a:r>
            <a:r>
              <a:rPr lang="el-GR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 </a:t>
            </a:r>
            <a:r>
              <a:rPr lang="el-GR" sz="2000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μικτές εκτροφές</a:t>
            </a:r>
            <a:endParaRPr lang="x-none" sz="2000" dirty="0">
              <a:solidFill>
                <a:schemeClr val="tx2"/>
              </a:solidFill>
              <a:ea typeface="Aptos" pitchFamily="34" charset="-122"/>
              <a:cs typeface="Aptos" pitchFamily="34" charset="-120"/>
            </a:endParaRPr>
          </a:p>
        </p:txBody>
      </p:sp>
      <p:sp>
        <p:nvSpPr>
          <p:cNvPr id="8" name="Text 13">
            <a:extLst>
              <a:ext uri="{FF2B5EF4-FFF2-40B4-BE49-F238E27FC236}">
                <a16:creationId xmlns:a16="http://schemas.microsoft.com/office/drawing/2014/main" id="{568664F4-3416-32DB-2A57-EAC21C8FA40C}"/>
              </a:ext>
            </a:extLst>
          </p:cNvPr>
          <p:cNvSpPr/>
          <p:nvPr/>
        </p:nvSpPr>
        <p:spPr>
          <a:xfrm>
            <a:off x="942170" y="5466582"/>
            <a:ext cx="10307656" cy="1065828"/>
          </a:xfrm>
          <a:prstGeom prst="rect">
            <a:avLst/>
          </a:prstGeom>
          <a:solidFill>
            <a:srgbClr val="0080B4"/>
          </a:solidFill>
          <a:ln/>
        </p:spPr>
        <p:txBody>
          <a:bodyPr wrap="square" lIns="144000" tIns="144000" rIns="144000" bIns="180000" rtlCol="0" anchor="t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Πρώτη προτεραιότητα παραμένει η αποτροπή</a:t>
            </a:r>
            <a:br>
              <a:rPr lang="el-GR" sz="24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</a:br>
            <a:r>
              <a:rPr lang="el-GR" sz="24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κάθε περαιτέρω διασποράς της νόσου</a:t>
            </a:r>
          </a:p>
        </p:txBody>
      </p:sp>
    </p:spTree>
    <p:extLst>
      <p:ext uri="{BB962C8B-B14F-4D97-AF65-F5344CB8AC3E}">
        <p14:creationId xmlns:p14="http://schemas.microsoft.com/office/powerpoint/2010/main" val="1787278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4362CC5-7465-271D-F55F-7F9D2195CC70}"/>
              </a:ext>
            </a:extLst>
          </p:cNvPr>
          <p:cNvSpPr/>
          <p:nvPr/>
        </p:nvSpPr>
        <p:spPr>
          <a:xfrm>
            <a:off x="0" y="466362"/>
            <a:ext cx="12192000" cy="51658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8000">
                <a:srgbClr val="0284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B0C72E6-21EB-EB10-CBB3-D02127F918E9}"/>
              </a:ext>
            </a:extLst>
          </p:cNvPr>
          <p:cNvSpPr txBox="1">
            <a:spLocks/>
          </p:cNvSpPr>
          <p:nvPr/>
        </p:nvSpPr>
        <p:spPr>
          <a:xfrm>
            <a:off x="838200" y="498167"/>
            <a:ext cx="11353800" cy="48256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</a:rPr>
              <a:t>Αφθώδης Πυρετός - Κλινική επιτήρηση και ιχνηλάτηση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774942-A628-092A-0825-9089200ECE76}"/>
              </a:ext>
            </a:extLst>
          </p:cNvPr>
          <p:cNvSpPr/>
          <p:nvPr/>
        </p:nvSpPr>
        <p:spPr>
          <a:xfrm>
            <a:off x="0" y="-1"/>
            <a:ext cx="12192000" cy="4663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66DD80BC-AB46-205B-59CD-8AA1FFA5E5B5}"/>
              </a:ext>
            </a:extLst>
          </p:cNvPr>
          <p:cNvSpPr/>
          <p:nvPr/>
        </p:nvSpPr>
        <p:spPr>
          <a:xfrm>
            <a:off x="838200" y="1012540"/>
            <a:ext cx="10180254" cy="3676355"/>
          </a:xfrm>
          <a:prstGeom prst="rect">
            <a:avLst/>
          </a:prstGeom>
          <a:noFill/>
          <a:ln/>
        </p:spPr>
        <p:txBody>
          <a:bodyPr wrap="square" lIns="144000" tIns="144000" rIns="144000" bIns="144000" rtlCol="0" anchor="t">
            <a:spAutoFit/>
          </a:bodyPr>
          <a:lstStyle/>
          <a:p>
            <a:pPr marL="342900" indent="-342900">
              <a:buClr>
                <a:srgbClr val="0080B4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Εκτροφές στις οποίες έγινε κλινική επιτήρηση: </a:t>
            </a:r>
            <a:r>
              <a:rPr lang="el-GR" sz="40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282</a:t>
            </a:r>
          </a:p>
          <a:p>
            <a:pPr marL="342900" indent="-342900">
              <a:buClr>
                <a:srgbClr val="0080B4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Δείγματα που ελέγχθηκαν εργαστηριακά: </a:t>
            </a:r>
            <a:r>
              <a:rPr lang="el-GR" sz="40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12.568</a:t>
            </a:r>
            <a:endParaRPr lang="en-US" sz="4000" dirty="0">
              <a:solidFill>
                <a:srgbClr val="0080B4"/>
              </a:solidFill>
              <a:latin typeface="Aptos" panose="020B0004020202020204" pitchFamily="34" charset="0"/>
              <a:ea typeface="Aptos" pitchFamily="34" charset="-122"/>
              <a:cs typeface="Aptos" pitchFamily="34" charset="-120"/>
            </a:endParaRPr>
          </a:p>
          <a:p>
            <a:pPr marL="342900" indent="-342900">
              <a:buClr>
                <a:srgbClr val="0080B4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Ποσοστό θετικών εκτροφών επιτήρησης:</a:t>
            </a:r>
            <a:r>
              <a:rPr lang="el-GR" sz="40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10,64%</a:t>
            </a:r>
          </a:p>
          <a:p>
            <a:pPr marL="342900" indent="-342900">
              <a:buClr>
                <a:srgbClr val="0080B4"/>
              </a:buClr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tx2"/>
              </a:solidFill>
              <a:latin typeface="Aptos" panose="020B0004020202020204" pitchFamily="34" charset="0"/>
              <a:ea typeface="Aptos" pitchFamily="34" charset="-122"/>
              <a:cs typeface="Aptos" pitchFamily="34" charset="-120"/>
            </a:endParaRPr>
          </a:p>
          <a:p>
            <a:pPr marL="342900" indent="-342900">
              <a:buClr>
                <a:srgbClr val="0080B4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Εμπλεκόμενες υπηρεσίες: </a:t>
            </a:r>
            <a:r>
              <a:rPr lang="el-GR" sz="20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ΥΠ.Α.Α.Τ., Δ.Α.Ο.Κ., Γ.Ε.ΕΘ.Α., Κτηνιατρικό Κέντρο Αθηνών, ΕΛ.ΑΣ., Λιμενικό, ΕΕ </a:t>
            </a:r>
          </a:p>
          <a:p>
            <a:pPr marL="342900" indent="-342900">
              <a:buClr>
                <a:srgbClr val="0080B4"/>
              </a:buClr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0080B4"/>
              </a:solidFill>
              <a:latin typeface="Aptos" panose="020B0004020202020204" pitchFamily="34" charset="0"/>
              <a:ea typeface="Aptos" pitchFamily="34" charset="-122"/>
              <a:cs typeface="Aptos" pitchFamily="34" charset="-120"/>
            </a:endParaRPr>
          </a:p>
          <a:p>
            <a:pPr marL="342900" indent="-342900">
              <a:buClr>
                <a:srgbClr val="0080B4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Ευρωπαϊκός Μηχανισμός Πολιτικής Προστασίας </a:t>
            </a:r>
          </a:p>
        </p:txBody>
      </p:sp>
      <p:sp>
        <p:nvSpPr>
          <p:cNvPr id="2" name="Text 13">
            <a:extLst>
              <a:ext uri="{FF2B5EF4-FFF2-40B4-BE49-F238E27FC236}">
                <a16:creationId xmlns:a16="http://schemas.microsoft.com/office/drawing/2014/main" id="{5402BB50-8F1C-567E-F896-7B927389C0F9}"/>
              </a:ext>
            </a:extLst>
          </p:cNvPr>
          <p:cNvSpPr/>
          <p:nvPr/>
        </p:nvSpPr>
        <p:spPr>
          <a:xfrm>
            <a:off x="942170" y="5512302"/>
            <a:ext cx="10307656" cy="942717"/>
          </a:xfrm>
          <a:prstGeom prst="rect">
            <a:avLst/>
          </a:prstGeom>
          <a:solidFill>
            <a:srgbClr val="0080B4"/>
          </a:solidFill>
          <a:ln/>
        </p:spPr>
        <p:txBody>
          <a:bodyPr wrap="square" lIns="144000" tIns="144000" rIns="144000" bIns="180000" rtlCol="0" anchor="t">
            <a:spAutoFit/>
          </a:bodyPr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Η πλήρης αποτύπωση της διασποράς μέσω κλινικής επιτήρησης και </a:t>
            </a:r>
            <a:r>
              <a:rPr lang="el-GR" sz="2000" dirty="0" err="1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ιχνηλάτησης</a:t>
            </a:r>
            <a:br>
              <a:rPr lang="el-GR" sz="20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</a:br>
            <a:r>
              <a:rPr lang="el-GR" sz="20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είναι κρίσιμη για την αποτελεσματική αντιμετώπιση της νόσου</a:t>
            </a:r>
          </a:p>
        </p:txBody>
      </p:sp>
    </p:spTree>
    <p:extLst>
      <p:ext uri="{BB962C8B-B14F-4D97-AF65-F5344CB8AC3E}">
        <p14:creationId xmlns:p14="http://schemas.microsoft.com/office/powerpoint/2010/main" val="4169465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503221-36CC-D727-9DE1-D822AB0227BE}"/>
              </a:ext>
            </a:extLst>
          </p:cNvPr>
          <p:cNvSpPr/>
          <p:nvPr/>
        </p:nvSpPr>
        <p:spPr>
          <a:xfrm>
            <a:off x="0" y="1"/>
            <a:ext cx="12192000" cy="10858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69282-C5AE-2F67-4062-AC401D875333}"/>
              </a:ext>
            </a:extLst>
          </p:cNvPr>
          <p:cNvSpPr/>
          <p:nvPr/>
        </p:nvSpPr>
        <p:spPr>
          <a:xfrm>
            <a:off x="0" y="1085850"/>
            <a:ext cx="12192000" cy="57721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6634BC7-6E54-761E-3FB2-E36B3B1BF0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5290" y="2171699"/>
            <a:ext cx="7624996" cy="25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0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5">
            <a:extLst>
              <a:ext uri="{FF2B5EF4-FFF2-40B4-BE49-F238E27FC236}">
                <a16:creationId xmlns:a16="http://schemas.microsoft.com/office/drawing/2014/main" id="{1589C9AD-C5C4-7A11-042C-E8EF34664669}"/>
              </a:ext>
            </a:extLst>
          </p:cNvPr>
          <p:cNvSpPr/>
          <p:nvPr/>
        </p:nvSpPr>
        <p:spPr>
          <a:xfrm>
            <a:off x="478131" y="4419291"/>
            <a:ext cx="11235738" cy="1247586"/>
          </a:xfrm>
          <a:prstGeom prst="rect">
            <a:avLst/>
          </a:prstGeom>
          <a:solidFill>
            <a:srgbClr val="008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216000" bIns="288000" rtlCol="0" anchor="ctr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Κεντρικός στόχος:</a:t>
            </a:r>
            <a:b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</a:br>
            <a:r>
              <a:rPr lang="el-GR" sz="24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καμία χαλάρωση, αυστηρή επιτήρηση, πλήρης συμμόρφωση</a:t>
            </a: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303591A4-2F97-B522-53D6-84149C4D3FA7}"/>
              </a:ext>
            </a:extLst>
          </p:cNvPr>
          <p:cNvSpPr/>
          <p:nvPr/>
        </p:nvSpPr>
        <p:spPr>
          <a:xfrm>
            <a:off x="0" y="1787425"/>
            <a:ext cx="12093934" cy="2631866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lIns="144000" tIns="144000" rIns="144000" bIns="144000" rtlCol="0" anchor="t">
            <a:noAutofit/>
          </a:bodyPr>
          <a:lstStyle/>
          <a:p>
            <a:pPr algn="ctr"/>
            <a:endParaRPr lang="en-US" sz="2800" dirty="0">
              <a:solidFill>
                <a:schemeClr val="tx2"/>
              </a:solidFill>
              <a:latin typeface="Aptos" panose="020B0004020202020204" pitchFamily="34" charset="0"/>
              <a:ea typeface="Aptos" pitchFamily="34" charset="-122"/>
              <a:cs typeface="Aptos" pitchFamily="34" charset="-12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62CC5-7465-271D-F55F-7F9D2195CC70}"/>
              </a:ext>
            </a:extLst>
          </p:cNvPr>
          <p:cNvSpPr/>
          <p:nvPr/>
        </p:nvSpPr>
        <p:spPr>
          <a:xfrm>
            <a:off x="0" y="466362"/>
            <a:ext cx="12192000" cy="51658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8000">
                <a:srgbClr val="0284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B0C72E6-21EB-EB10-CBB3-D02127F918E9}"/>
              </a:ext>
            </a:extLst>
          </p:cNvPr>
          <p:cNvSpPr txBox="1">
            <a:spLocks/>
          </p:cNvSpPr>
          <p:nvPr/>
        </p:nvSpPr>
        <p:spPr>
          <a:xfrm>
            <a:off x="838200" y="500377"/>
            <a:ext cx="11353800" cy="48256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</a:rPr>
              <a:t>Τα θέματα της σημερινής ενημέρωσης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774942-A628-092A-0825-9089200ECE76}"/>
              </a:ext>
            </a:extLst>
          </p:cNvPr>
          <p:cNvSpPr/>
          <p:nvPr/>
        </p:nvSpPr>
        <p:spPr>
          <a:xfrm>
            <a:off x="0" y="-1"/>
            <a:ext cx="12192000" cy="4663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66DD80BC-AB46-205B-59CD-8AA1FFA5E5B5}"/>
              </a:ext>
            </a:extLst>
          </p:cNvPr>
          <p:cNvSpPr/>
          <p:nvPr/>
        </p:nvSpPr>
        <p:spPr>
          <a:xfrm>
            <a:off x="1049573" y="2202988"/>
            <a:ext cx="10664297" cy="921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square" lIns="144000" tIns="144000" rIns="144000" bIns="144000" rtlCol="0" anchor="t">
            <a:spAutoFit/>
          </a:bodyPr>
          <a:lstStyle/>
          <a:p>
            <a:r>
              <a:rPr lang="el-GR" sz="24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Ευλογιά αιγοπροβάτων</a:t>
            </a:r>
            <a:br>
              <a:rPr lang="el-GR" sz="20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</a:br>
            <a:r>
              <a:rPr lang="el-GR" sz="17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Πορεία της επιζωοτίας και μέτρα που ισχύουν ενόψει Πάσχα, συνεργασία με ΕΛ.ΑΣ. </a:t>
            </a:r>
            <a:endParaRPr lang="en-US" sz="1700" dirty="0">
              <a:solidFill>
                <a:schemeClr val="tx2"/>
              </a:solidFill>
              <a:latin typeface="Aptos" panose="020B0004020202020204" pitchFamily="34" charset="0"/>
              <a:ea typeface="Aptos" pitchFamily="34" charset="-122"/>
              <a:cs typeface="Aptos" pitchFamily="34" charset="-120"/>
            </a:endParaRPr>
          </a:p>
        </p:txBody>
      </p:sp>
      <p:sp>
        <p:nvSpPr>
          <p:cNvPr id="2" name="Text 5">
            <a:extLst>
              <a:ext uri="{FF2B5EF4-FFF2-40B4-BE49-F238E27FC236}">
                <a16:creationId xmlns:a16="http://schemas.microsoft.com/office/drawing/2014/main" id="{646296A3-8FA6-6BC2-0752-FF915F245C6E}"/>
              </a:ext>
            </a:extLst>
          </p:cNvPr>
          <p:cNvSpPr/>
          <p:nvPr/>
        </p:nvSpPr>
        <p:spPr>
          <a:xfrm>
            <a:off x="1049572" y="3275132"/>
            <a:ext cx="10664297" cy="921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square" lIns="144000" tIns="144000" rIns="144000" bIns="144000" rtlCol="0" anchor="t">
            <a:spAutoFit/>
          </a:bodyPr>
          <a:lstStyle/>
          <a:p>
            <a:r>
              <a:rPr lang="el-GR" sz="24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Αφθώδης πυρετός στη Λέσβο</a:t>
            </a:r>
            <a:br>
              <a:rPr lang="el-GR" sz="20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</a:br>
            <a:r>
              <a:rPr lang="el-GR" sz="17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Επιδημιολογική εικόνα, μέτρα προστασίας, κλινική επιτήρηση και εργαστηριακοί έλεγχοι, συνεργασία με ΕΕ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43284BFE-E491-BFCB-2B2F-0549AC013850}"/>
              </a:ext>
            </a:extLst>
          </p:cNvPr>
          <p:cNvSpPr/>
          <p:nvPr/>
        </p:nvSpPr>
        <p:spPr>
          <a:xfrm>
            <a:off x="478129" y="2202988"/>
            <a:ext cx="501462" cy="921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600" dirty="0">
              <a:solidFill>
                <a:schemeClr val="tx2"/>
              </a:solidFill>
              <a:latin typeface="Aptos" panose="020B0004020202020204" pitchFamily="34" charset="0"/>
              <a:ea typeface="Aptos" pitchFamily="34" charset="-122"/>
              <a:cs typeface="Aptos" pitchFamily="34" charset="-120"/>
            </a:endParaRPr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A91D31EB-3AD8-B502-1E96-BA1C95447FBA}"/>
              </a:ext>
            </a:extLst>
          </p:cNvPr>
          <p:cNvSpPr/>
          <p:nvPr/>
        </p:nvSpPr>
        <p:spPr>
          <a:xfrm>
            <a:off x="478130" y="3275132"/>
            <a:ext cx="501462" cy="921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600" dirty="0">
              <a:solidFill>
                <a:schemeClr val="tx2"/>
              </a:solidFill>
              <a:latin typeface="Aptos" panose="020B0004020202020204" pitchFamily="34" charset="0"/>
              <a:ea typeface="Aptos" pitchFamily="34" charset="-122"/>
              <a:cs typeface="Aptos" pitchFamily="34" charset="-12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DD1FFA-B4CB-CC23-8237-8A495558430C}"/>
              </a:ext>
            </a:extLst>
          </p:cNvPr>
          <p:cNvSpPr/>
          <p:nvPr/>
        </p:nvSpPr>
        <p:spPr>
          <a:xfrm>
            <a:off x="0" y="6858000"/>
            <a:ext cx="1219200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4177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2" grpId="0" animBg="1"/>
      <p:bldP spid="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0BB44-7841-B6C2-4155-2B8768193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42C8C6-66D6-E8D4-AB7F-A011D87BE4D1}"/>
              </a:ext>
            </a:extLst>
          </p:cNvPr>
          <p:cNvSpPr/>
          <p:nvPr/>
        </p:nvSpPr>
        <p:spPr>
          <a:xfrm>
            <a:off x="0" y="2713508"/>
            <a:ext cx="12192000" cy="143098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2000">
                <a:srgbClr val="0284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7A7AFB-DC40-4ACA-12F1-CF0803DFA444}"/>
              </a:ext>
            </a:extLst>
          </p:cNvPr>
          <p:cNvSpPr txBox="1">
            <a:spLocks/>
          </p:cNvSpPr>
          <p:nvPr/>
        </p:nvSpPr>
        <p:spPr>
          <a:xfrm>
            <a:off x="743932" y="3078134"/>
            <a:ext cx="10515600" cy="7056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l-GR" sz="4400" dirty="0">
                <a:solidFill>
                  <a:schemeClr val="bg1"/>
                </a:solidFill>
              </a:rPr>
              <a:t>Ευλογιά αιγοπροβάτων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EA2E58-8A0A-64E9-D704-EBD06F033EDF}"/>
              </a:ext>
            </a:extLst>
          </p:cNvPr>
          <p:cNvSpPr/>
          <p:nvPr/>
        </p:nvSpPr>
        <p:spPr>
          <a:xfrm>
            <a:off x="0" y="2387150"/>
            <a:ext cx="12192000" cy="326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0600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4362CC5-7465-271D-F55F-7F9D2195CC70}"/>
              </a:ext>
            </a:extLst>
          </p:cNvPr>
          <p:cNvSpPr/>
          <p:nvPr/>
        </p:nvSpPr>
        <p:spPr>
          <a:xfrm>
            <a:off x="0" y="466362"/>
            <a:ext cx="12192000" cy="51658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8000">
                <a:srgbClr val="0284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B0C72E6-21EB-EB10-CBB3-D02127F918E9}"/>
              </a:ext>
            </a:extLst>
          </p:cNvPr>
          <p:cNvSpPr txBox="1">
            <a:spLocks/>
          </p:cNvSpPr>
          <p:nvPr/>
        </p:nvSpPr>
        <p:spPr>
          <a:xfrm>
            <a:off x="838200" y="498167"/>
            <a:ext cx="11353800" cy="48256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</a:rPr>
              <a:t>Ευλογιά αιγοπροβάτων: η εικόνα σήμερα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774942-A628-092A-0825-9089200ECE76}"/>
              </a:ext>
            </a:extLst>
          </p:cNvPr>
          <p:cNvSpPr/>
          <p:nvPr/>
        </p:nvSpPr>
        <p:spPr>
          <a:xfrm>
            <a:off x="0" y="-1"/>
            <a:ext cx="12192000" cy="4663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66DD80BC-AB46-205B-59CD-8AA1FFA5E5B5}"/>
              </a:ext>
            </a:extLst>
          </p:cNvPr>
          <p:cNvSpPr/>
          <p:nvPr/>
        </p:nvSpPr>
        <p:spPr>
          <a:xfrm>
            <a:off x="838200" y="1214164"/>
            <a:ext cx="10922620" cy="3895389"/>
          </a:xfrm>
          <a:prstGeom prst="rect">
            <a:avLst/>
          </a:prstGeom>
          <a:noFill/>
          <a:ln/>
        </p:spPr>
        <p:txBody>
          <a:bodyPr wrap="square" lIns="144000" tIns="144000" rIns="144000" bIns="144000" rtl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80B4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Συνολικά </a:t>
            </a:r>
            <a:r>
              <a:rPr lang="el-GR" sz="20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επιβεβαιωμένα κρούσματα</a:t>
            </a: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: </a:t>
            </a:r>
            <a:r>
              <a:rPr lang="en-US" sz="40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2.147</a:t>
            </a:r>
            <a:endParaRPr lang="el-GR" sz="4000" dirty="0">
              <a:solidFill>
                <a:srgbClr val="0080B4"/>
              </a:solidFill>
              <a:latin typeface="Aptos" panose="020B0004020202020204" pitchFamily="34" charset="0"/>
              <a:ea typeface="Aptos" pitchFamily="34" charset="-122"/>
              <a:cs typeface="Aptos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0080B4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Συνολικά </a:t>
            </a:r>
            <a:r>
              <a:rPr lang="el-GR" sz="20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επιβεβαιωμένα κρούσματα 2026</a:t>
            </a: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: </a:t>
            </a:r>
            <a:r>
              <a:rPr lang="el-GR" sz="40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125</a:t>
            </a:r>
            <a:r>
              <a:rPr lang="el-GR" sz="4000" dirty="0">
                <a:solidFill>
                  <a:srgbClr val="FF0000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  </a:t>
            </a:r>
            <a:r>
              <a:rPr lang="en-US" sz="24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(</a:t>
            </a:r>
            <a:r>
              <a:rPr lang="el-GR" sz="24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1/1/2026- </a:t>
            </a:r>
            <a:r>
              <a:rPr lang="en-US" sz="24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5/4/2026)</a:t>
            </a:r>
            <a:endParaRPr lang="el-GR" sz="4000" dirty="0">
              <a:solidFill>
                <a:srgbClr val="FF0000"/>
              </a:solidFill>
              <a:latin typeface="Aptos" panose="020B0004020202020204" pitchFamily="34" charset="0"/>
              <a:ea typeface="Aptos" pitchFamily="34" charset="-122"/>
              <a:cs typeface="Aptos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0080B4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Πληγείσες </a:t>
            </a:r>
            <a:r>
              <a:rPr lang="el-GR" sz="20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εκτροφές</a:t>
            </a: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: </a:t>
            </a:r>
            <a:r>
              <a:rPr lang="el-GR" sz="40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2.655</a:t>
            </a:r>
          </a:p>
          <a:p>
            <a:pPr marL="342900" indent="-342900">
              <a:lnSpc>
                <a:spcPct val="150000"/>
              </a:lnSpc>
              <a:buClr>
                <a:srgbClr val="0080B4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Νέες εστίες </a:t>
            </a: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2026: </a:t>
            </a:r>
            <a:r>
              <a:rPr lang="el-GR" sz="40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Πρέβεζα, Ευρυτανία, Ιθάκη</a:t>
            </a:r>
          </a:p>
        </p:txBody>
      </p:sp>
    </p:spTree>
    <p:extLst>
      <p:ext uri="{BB962C8B-B14F-4D97-AF65-F5344CB8AC3E}">
        <p14:creationId xmlns:p14="http://schemas.microsoft.com/office/powerpoint/2010/main" val="1764764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33533351-9DE8-21F6-0B29-C73AA955C0EE}"/>
              </a:ext>
            </a:extLst>
          </p:cNvPr>
          <p:cNvSpPr txBox="1"/>
          <p:nvPr/>
        </p:nvSpPr>
        <p:spPr>
          <a:xfrm>
            <a:off x="0" y="1833817"/>
            <a:ext cx="2228562" cy="378565"/>
          </a:xfrm>
          <a:prstGeom prst="rect">
            <a:avLst/>
          </a:prstGeom>
          <a:solidFill>
            <a:srgbClr val="960000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ΚΡΟΥΣΜΑΤΑ 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42E92-F670-9725-7387-B81D804AE8E8}"/>
              </a:ext>
            </a:extLst>
          </p:cNvPr>
          <p:cNvSpPr txBox="1"/>
          <p:nvPr/>
        </p:nvSpPr>
        <p:spPr>
          <a:xfrm>
            <a:off x="838200" y="6553652"/>
            <a:ext cx="96800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Τα στοιχεία αφορούν το διάστημα Αυγούστου 2024 -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5 </a:t>
            </a: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Απριλίου 2026.</a:t>
            </a: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0" name="Graphic 109">
            <a:extLst>
              <a:ext uri="{FF2B5EF4-FFF2-40B4-BE49-F238E27FC236}">
                <a16:creationId xmlns:a16="http://schemas.microsoft.com/office/drawing/2014/main" id="{1B1BC176-7BA8-8CFD-3A45-7277D15D47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993866" y="982942"/>
            <a:ext cx="7258346" cy="5964971"/>
          </a:xfrm>
          <a:prstGeom prst="rect">
            <a:avLst/>
          </a:prstGeom>
        </p:spPr>
      </p:pic>
      <p:sp>
        <p:nvSpPr>
          <p:cNvPr id="111" name="Oval 110">
            <a:extLst>
              <a:ext uri="{FF2B5EF4-FFF2-40B4-BE49-F238E27FC236}">
                <a16:creationId xmlns:a16="http://schemas.microsoft.com/office/drawing/2014/main" id="{F2E3E219-ADE3-9E11-43DA-DC070DDD6F98}"/>
              </a:ext>
            </a:extLst>
          </p:cNvPr>
          <p:cNvSpPr/>
          <p:nvPr/>
        </p:nvSpPr>
        <p:spPr>
          <a:xfrm>
            <a:off x="4325209" y="3496377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190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BA8FFC34-3D9A-D05E-2878-6EA3012B0336}"/>
              </a:ext>
            </a:extLst>
          </p:cNvPr>
          <p:cNvSpPr/>
          <p:nvPr/>
        </p:nvSpPr>
        <p:spPr>
          <a:xfrm>
            <a:off x="6732446" y="4025789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1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A3CA03E-F997-D88B-C1B9-F550B74BF5E1}"/>
              </a:ext>
            </a:extLst>
          </p:cNvPr>
          <p:cNvSpPr/>
          <p:nvPr/>
        </p:nvSpPr>
        <p:spPr>
          <a:xfrm>
            <a:off x="4739309" y="3979110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200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C0361FDE-3D40-BF10-50C1-20E6F24ED68A}"/>
              </a:ext>
            </a:extLst>
          </p:cNvPr>
          <p:cNvSpPr/>
          <p:nvPr/>
        </p:nvSpPr>
        <p:spPr>
          <a:xfrm>
            <a:off x="7539291" y="1538929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167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DE2201-C917-9979-64DF-721A3018232B}"/>
              </a:ext>
            </a:extLst>
          </p:cNvPr>
          <p:cNvSpPr/>
          <p:nvPr/>
        </p:nvSpPr>
        <p:spPr>
          <a:xfrm>
            <a:off x="5984659" y="3596912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8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16A9DC5-6432-0711-01EC-293D1658A7C2}"/>
              </a:ext>
            </a:extLst>
          </p:cNvPr>
          <p:cNvSpPr/>
          <p:nvPr/>
        </p:nvSpPr>
        <p:spPr>
          <a:xfrm>
            <a:off x="4481447" y="4253613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84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5B2C05E-63EE-EC15-8A73-3BB898DEBDF5}"/>
              </a:ext>
            </a:extLst>
          </p:cNvPr>
          <p:cNvSpPr/>
          <p:nvPr/>
        </p:nvSpPr>
        <p:spPr>
          <a:xfrm>
            <a:off x="4968653" y="2000842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46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FE9D143-38C9-4AD0-19AB-A12C8360CF71}"/>
              </a:ext>
            </a:extLst>
          </p:cNvPr>
          <p:cNvSpPr/>
          <p:nvPr/>
        </p:nvSpPr>
        <p:spPr>
          <a:xfrm>
            <a:off x="6913791" y="6333832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7C1EEA28-B61F-5417-EFA9-CBC676EAB3EB}"/>
              </a:ext>
            </a:extLst>
          </p:cNvPr>
          <p:cNvSpPr/>
          <p:nvPr/>
        </p:nvSpPr>
        <p:spPr>
          <a:xfrm>
            <a:off x="5564333" y="1887236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5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2753CC3-E088-C000-FA57-7069C491E09B}"/>
              </a:ext>
            </a:extLst>
          </p:cNvPr>
          <p:cNvSpPr/>
          <p:nvPr/>
        </p:nvSpPr>
        <p:spPr>
          <a:xfrm>
            <a:off x="6438283" y="1595731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59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FACEAD6-0DE3-6B6D-9799-3B4D948836BC}"/>
              </a:ext>
            </a:extLst>
          </p:cNvPr>
          <p:cNvSpPr/>
          <p:nvPr/>
        </p:nvSpPr>
        <p:spPr>
          <a:xfrm>
            <a:off x="4739309" y="2991629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83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7B4F98C-585B-3F1A-35BD-B2429A56F5EE}"/>
              </a:ext>
            </a:extLst>
          </p:cNvPr>
          <p:cNvSpPr/>
          <p:nvPr/>
        </p:nvSpPr>
        <p:spPr>
          <a:xfrm>
            <a:off x="5318081" y="1607328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7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ABD90A8-E0F3-E559-2050-C836ABFAEC51}"/>
              </a:ext>
            </a:extLst>
          </p:cNvPr>
          <p:cNvSpPr/>
          <p:nvPr/>
        </p:nvSpPr>
        <p:spPr>
          <a:xfrm>
            <a:off x="4662810" y="2167266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414FBB1-81C8-DDA1-07D1-1F40064BE2A8}"/>
              </a:ext>
            </a:extLst>
          </p:cNvPr>
          <p:cNvSpPr/>
          <p:nvPr/>
        </p:nvSpPr>
        <p:spPr>
          <a:xfrm>
            <a:off x="5236228" y="4127172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CC80E90-DF7E-2AA9-CCB5-47C2F29CCBCE}"/>
              </a:ext>
            </a:extLst>
          </p:cNvPr>
          <p:cNvSpPr/>
          <p:nvPr/>
        </p:nvSpPr>
        <p:spPr>
          <a:xfrm>
            <a:off x="5112805" y="2712749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254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D6AE7B89-D7AA-BAE7-45B6-767244EAC978}"/>
              </a:ext>
            </a:extLst>
          </p:cNvPr>
          <p:cNvSpPr/>
          <p:nvPr/>
        </p:nvSpPr>
        <p:spPr>
          <a:xfrm>
            <a:off x="7671702" y="2850469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F030090-1715-1861-5365-20855B66B178}"/>
              </a:ext>
            </a:extLst>
          </p:cNvPr>
          <p:cNvSpPr/>
          <p:nvPr/>
        </p:nvSpPr>
        <p:spPr>
          <a:xfrm>
            <a:off x="6916793" y="2332000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4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3C458E4-A871-0F61-4D7A-B44370E59D25}"/>
              </a:ext>
            </a:extLst>
          </p:cNvPr>
          <p:cNvSpPr/>
          <p:nvPr/>
        </p:nvSpPr>
        <p:spPr>
          <a:xfrm>
            <a:off x="5253623" y="3146175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141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56009C8E-2AC0-30C8-3FAA-FD36C11C5A8E}"/>
              </a:ext>
            </a:extLst>
          </p:cNvPr>
          <p:cNvSpPr/>
          <p:nvPr/>
        </p:nvSpPr>
        <p:spPr>
          <a:xfrm>
            <a:off x="4865095" y="1711329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24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7FBA20C-6310-4E7D-221F-EE892D9729E3}"/>
              </a:ext>
            </a:extLst>
          </p:cNvPr>
          <p:cNvSpPr/>
          <p:nvPr/>
        </p:nvSpPr>
        <p:spPr>
          <a:xfrm>
            <a:off x="5075721" y="2210344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66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D4610766-B627-D0E0-C7A7-639378C37B64}"/>
              </a:ext>
            </a:extLst>
          </p:cNvPr>
          <p:cNvSpPr/>
          <p:nvPr/>
        </p:nvSpPr>
        <p:spPr>
          <a:xfrm>
            <a:off x="7077845" y="1548380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183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8A979451-963C-D4E9-0123-BA5D4A1EB243}"/>
              </a:ext>
            </a:extLst>
          </p:cNvPr>
          <p:cNvSpPr/>
          <p:nvPr/>
        </p:nvSpPr>
        <p:spPr>
          <a:xfrm>
            <a:off x="5821244" y="1577580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187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DC81450-E03C-3C2E-F707-6520900303CD}"/>
              </a:ext>
            </a:extLst>
          </p:cNvPr>
          <p:cNvSpPr/>
          <p:nvPr/>
        </p:nvSpPr>
        <p:spPr>
          <a:xfrm>
            <a:off x="4529866" y="2713696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35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378298C-53BE-4A43-0A11-A1626AC3B2AD}"/>
              </a:ext>
            </a:extLst>
          </p:cNvPr>
          <p:cNvSpPr/>
          <p:nvPr/>
        </p:nvSpPr>
        <p:spPr>
          <a:xfrm>
            <a:off x="4506200" y="1817491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1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9F4A8B56-20AE-F782-6DF9-92791EC3E8BC}"/>
              </a:ext>
            </a:extLst>
          </p:cNvPr>
          <p:cNvSpPr/>
          <p:nvPr/>
        </p:nvSpPr>
        <p:spPr>
          <a:xfrm>
            <a:off x="5003224" y="3334574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5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1192E911-C4D6-1172-A113-39D61B494D3A}"/>
              </a:ext>
            </a:extLst>
          </p:cNvPr>
          <p:cNvSpPr/>
          <p:nvPr/>
        </p:nvSpPr>
        <p:spPr>
          <a:xfrm>
            <a:off x="4925519" y="3603168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71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9E840C8F-AFDA-BFD1-0351-13C655A70449}"/>
              </a:ext>
            </a:extLst>
          </p:cNvPr>
          <p:cNvSpPr/>
          <p:nvPr/>
        </p:nvSpPr>
        <p:spPr>
          <a:xfrm>
            <a:off x="5795701" y="2090990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16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CF8A26B-8498-F947-3DEA-E7DF92034BE8}"/>
              </a:ext>
            </a:extLst>
          </p:cNvPr>
          <p:cNvSpPr/>
          <p:nvPr/>
        </p:nvSpPr>
        <p:spPr>
          <a:xfrm>
            <a:off x="3707006" y="3678218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3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25EAD9BE-42CC-60FE-0781-2E0F5CF25D62}"/>
              </a:ext>
            </a:extLst>
          </p:cNvPr>
          <p:cNvSpPr/>
          <p:nvPr/>
        </p:nvSpPr>
        <p:spPr>
          <a:xfrm>
            <a:off x="6261125" y="1374877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4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ECB372B7-2928-3F01-6B6B-438EE4A4F3F4}"/>
              </a:ext>
            </a:extLst>
          </p:cNvPr>
          <p:cNvSpPr/>
          <p:nvPr/>
        </p:nvSpPr>
        <p:spPr>
          <a:xfrm>
            <a:off x="6689083" y="1443924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245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5FA32CC4-EFCE-3321-0B90-CFC4CDADF2B1}"/>
              </a:ext>
            </a:extLst>
          </p:cNvPr>
          <p:cNvSpPr/>
          <p:nvPr/>
        </p:nvSpPr>
        <p:spPr>
          <a:xfrm>
            <a:off x="3918294" y="3063294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1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84CEF33E-9A5D-82DC-2B3D-8132752AB690}"/>
              </a:ext>
            </a:extLst>
          </p:cNvPr>
          <p:cNvSpPr/>
          <p:nvPr/>
        </p:nvSpPr>
        <p:spPr>
          <a:xfrm>
            <a:off x="4568219" y="3257131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1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07B6495-4174-00F2-508A-C09863757E2A}"/>
              </a:ext>
            </a:extLst>
          </p:cNvPr>
          <p:cNvSpPr/>
          <p:nvPr/>
        </p:nvSpPr>
        <p:spPr>
          <a:xfrm>
            <a:off x="3969256" y="3661115"/>
            <a:ext cx="328105" cy="328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1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C2C831A-A869-4804-9204-8AC054EE5ADF}"/>
              </a:ext>
            </a:extLst>
          </p:cNvPr>
          <p:cNvSpPr/>
          <p:nvPr/>
        </p:nvSpPr>
        <p:spPr>
          <a:xfrm>
            <a:off x="0" y="466362"/>
            <a:ext cx="12192000" cy="51658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8000">
                <a:srgbClr val="0284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Title 1">
            <a:extLst>
              <a:ext uri="{FF2B5EF4-FFF2-40B4-BE49-F238E27FC236}">
                <a16:creationId xmlns:a16="http://schemas.microsoft.com/office/drawing/2014/main" id="{C6291D1E-2972-0D3B-3607-5D4FBF93560C}"/>
              </a:ext>
            </a:extLst>
          </p:cNvPr>
          <p:cNvSpPr txBox="1">
            <a:spLocks/>
          </p:cNvSpPr>
          <p:nvPr/>
        </p:nvSpPr>
        <p:spPr>
          <a:xfrm>
            <a:off x="838200" y="496099"/>
            <a:ext cx="10515600" cy="4825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Συγκεντρωτικά Στοιχεία ανά Περιφερειακή Ενότητα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E08E7A3-BEF6-BB0F-94F2-9C8F905DE47A}"/>
              </a:ext>
            </a:extLst>
          </p:cNvPr>
          <p:cNvSpPr/>
          <p:nvPr/>
        </p:nvSpPr>
        <p:spPr>
          <a:xfrm>
            <a:off x="0" y="-1"/>
            <a:ext cx="12192000" cy="4663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10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BC0678-E018-5C39-1A74-CCA3E1EA9FAD}"/>
              </a:ext>
            </a:extLst>
          </p:cNvPr>
          <p:cNvGrpSpPr/>
          <p:nvPr/>
        </p:nvGrpSpPr>
        <p:grpSpPr>
          <a:xfrm>
            <a:off x="5643669" y="870192"/>
            <a:ext cx="6292791" cy="5171470"/>
            <a:chOff x="5643669" y="870192"/>
            <a:chExt cx="6292791" cy="5171470"/>
          </a:xfrm>
        </p:grpSpPr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A4406119-FD31-91CA-F834-264EABC095D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5643669" y="870192"/>
              <a:ext cx="6292791" cy="5171470"/>
            </a:xfrm>
            <a:prstGeom prst="rect">
              <a:avLst/>
            </a:prstGeom>
          </p:spPr>
        </p:pic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D15811D-30AE-4611-3F06-42E640BBACAA}"/>
                </a:ext>
              </a:extLst>
            </p:cNvPr>
            <p:cNvSpPr/>
            <p:nvPr/>
          </p:nvSpPr>
          <p:spPr>
            <a:xfrm>
              <a:off x="6797908" y="3049273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190</a:t>
              </a:r>
              <a:endPara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1CD8901-2134-C8FE-AF33-8B28B4E28539}"/>
                </a:ext>
              </a:extLst>
            </p:cNvPr>
            <p:cNvSpPr/>
            <p:nvPr/>
          </p:nvSpPr>
          <p:spPr>
            <a:xfrm>
              <a:off x="8884917" y="3508259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1</a:t>
              </a:r>
              <a:endPara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F45BE29-A15C-6685-DFD6-2E7AC6152F48}"/>
                </a:ext>
              </a:extLst>
            </p:cNvPr>
            <p:cNvSpPr/>
            <p:nvPr/>
          </p:nvSpPr>
          <p:spPr>
            <a:xfrm>
              <a:off x="7156921" y="3467789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200</a:t>
              </a:r>
              <a:endPara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394FD39-3775-1BCB-00E1-AD09D3AE9C84}"/>
                </a:ext>
              </a:extLst>
            </p:cNvPr>
            <p:cNvSpPr/>
            <p:nvPr/>
          </p:nvSpPr>
          <p:spPr>
            <a:xfrm>
              <a:off x="9584430" y="1352218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167</a:t>
              </a:r>
              <a:endPara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8EFF833-6105-4DE0-B5F7-97E538B16303}"/>
                </a:ext>
              </a:extLst>
            </p:cNvPr>
            <p:cNvSpPr/>
            <p:nvPr/>
          </p:nvSpPr>
          <p:spPr>
            <a:xfrm>
              <a:off x="8236606" y="3136434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8</a:t>
              </a:r>
              <a:endPara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45C4C28-189D-1C94-E417-92B3B3257AA7}"/>
                </a:ext>
              </a:extLst>
            </p:cNvPr>
            <p:cNvSpPr/>
            <p:nvPr/>
          </p:nvSpPr>
          <p:spPr>
            <a:xfrm>
              <a:off x="6933362" y="3705776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84</a:t>
              </a:r>
              <a:endPara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B47A740-0D1B-514E-6E89-7CE2615F5CA4}"/>
                </a:ext>
              </a:extLst>
            </p:cNvPr>
            <p:cNvSpPr/>
            <p:nvPr/>
          </p:nvSpPr>
          <p:spPr>
            <a:xfrm>
              <a:off x="7355756" y="1752684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46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4C4972E-A3AF-580C-83AA-C4F4B3400E49}"/>
                </a:ext>
              </a:extLst>
            </p:cNvPr>
            <p:cNvSpPr/>
            <p:nvPr/>
          </p:nvSpPr>
          <p:spPr>
            <a:xfrm>
              <a:off x="9042139" y="5509270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A570E3F-1640-CFDB-9443-9811EB9ECEB2}"/>
                </a:ext>
              </a:extLst>
            </p:cNvPr>
            <p:cNvSpPr/>
            <p:nvPr/>
          </p:nvSpPr>
          <p:spPr>
            <a:xfrm>
              <a:off x="7872195" y="1654191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5</a:t>
              </a: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2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75E604E-5211-E8A3-3DCF-9A5E901C794D}"/>
                </a:ext>
              </a:extLst>
            </p:cNvPr>
            <p:cNvSpPr/>
            <p:nvPr/>
          </p:nvSpPr>
          <p:spPr>
            <a:xfrm>
              <a:off x="8629886" y="1401464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59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6D21A07-AC23-6912-CA0D-2B69B7707343}"/>
                </a:ext>
              </a:extLst>
            </p:cNvPr>
            <p:cNvSpPr/>
            <p:nvPr/>
          </p:nvSpPr>
          <p:spPr>
            <a:xfrm>
              <a:off x="7156921" y="2611670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83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14F523C-8174-6257-6A0B-E2C26E567507}"/>
                </a:ext>
              </a:extLst>
            </p:cNvPr>
            <p:cNvSpPr/>
            <p:nvPr/>
          </p:nvSpPr>
          <p:spPr>
            <a:xfrm>
              <a:off x="7658701" y="1411518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7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E6FE8E8-8EDB-D8ED-17C1-9334ED3601E2}"/>
                </a:ext>
              </a:extLst>
            </p:cNvPr>
            <p:cNvSpPr/>
            <p:nvPr/>
          </p:nvSpPr>
          <p:spPr>
            <a:xfrm>
              <a:off x="7090599" y="1896969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2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AB16424-C170-B957-DD27-65E25481EE1E}"/>
                </a:ext>
              </a:extLst>
            </p:cNvPr>
            <p:cNvSpPr/>
            <p:nvPr/>
          </p:nvSpPr>
          <p:spPr>
            <a:xfrm>
              <a:off x="7587737" y="3596155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2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FD44F3C-8391-A557-FB90-30E076AECD0C}"/>
                </a:ext>
              </a:extLst>
            </p:cNvPr>
            <p:cNvSpPr/>
            <p:nvPr/>
          </p:nvSpPr>
          <p:spPr>
            <a:xfrm>
              <a:off x="7480732" y="2369888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254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2BB6B76-D9F0-2A48-C3C6-ADD55730897F}"/>
                </a:ext>
              </a:extLst>
            </p:cNvPr>
            <p:cNvSpPr/>
            <p:nvPr/>
          </p:nvSpPr>
          <p:spPr>
            <a:xfrm>
              <a:off x="9699227" y="2489288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2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12159E0-3435-E71D-9143-DA77FB659F5D}"/>
                </a:ext>
              </a:extLst>
            </p:cNvPr>
            <p:cNvSpPr/>
            <p:nvPr/>
          </p:nvSpPr>
          <p:spPr>
            <a:xfrm>
              <a:off x="9044741" y="2039789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4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6C1D78B-C26C-93A2-A4E0-0FCA9A49286B}"/>
                </a:ext>
              </a:extLst>
            </p:cNvPr>
            <p:cNvSpPr/>
            <p:nvPr/>
          </p:nvSpPr>
          <p:spPr>
            <a:xfrm>
              <a:off x="7602818" y="2745657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141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9E64835-52D4-4CCE-0E6D-6D1EC76A7A3B}"/>
                </a:ext>
              </a:extLst>
            </p:cNvPr>
            <p:cNvSpPr/>
            <p:nvPr/>
          </p:nvSpPr>
          <p:spPr>
            <a:xfrm>
              <a:off x="7265974" y="1501684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24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0C92C93-DEAE-A834-BBA9-70078053004F}"/>
                </a:ext>
              </a:extLst>
            </p:cNvPr>
            <p:cNvSpPr/>
            <p:nvPr/>
          </p:nvSpPr>
          <p:spPr>
            <a:xfrm>
              <a:off x="7448581" y="1934317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66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8448A29-7C88-D2D2-BA38-C041FDC8EAF5}"/>
                </a:ext>
              </a:extLst>
            </p:cNvPr>
            <p:cNvSpPr/>
            <p:nvPr/>
          </p:nvSpPr>
          <p:spPr>
            <a:xfrm>
              <a:off x="9184369" y="1360412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183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66452DC-AC06-F573-2D15-06E37A1F71F0}"/>
                </a:ext>
              </a:extLst>
            </p:cNvPr>
            <p:cNvSpPr/>
            <p:nvPr/>
          </p:nvSpPr>
          <p:spPr>
            <a:xfrm>
              <a:off x="8094930" y="1385727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187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DB2A583-F257-16FA-8E9A-B290463CE3CC}"/>
                </a:ext>
              </a:extLst>
            </p:cNvPr>
            <p:cNvSpPr/>
            <p:nvPr/>
          </p:nvSpPr>
          <p:spPr>
            <a:xfrm>
              <a:off x="6975340" y="2370709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35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8A9656D-693D-02E3-C4A0-0B2DEEE4EF1A}"/>
                </a:ext>
              </a:extLst>
            </p:cNvPr>
            <p:cNvSpPr/>
            <p:nvPr/>
          </p:nvSpPr>
          <p:spPr>
            <a:xfrm>
              <a:off x="6954822" y="1593724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1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346365B-E565-655A-C8FC-6093EA392A04}"/>
                </a:ext>
              </a:extLst>
            </p:cNvPr>
            <p:cNvSpPr/>
            <p:nvPr/>
          </p:nvSpPr>
          <p:spPr>
            <a:xfrm>
              <a:off x="7385728" y="2908994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5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3DBF5AD-6D18-A596-8F3D-23763D3691D5}"/>
                </a:ext>
              </a:extLst>
            </p:cNvPr>
            <p:cNvSpPr/>
            <p:nvPr/>
          </p:nvSpPr>
          <p:spPr>
            <a:xfrm>
              <a:off x="7318360" y="3141858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71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4D8BF53-CFA8-6072-4474-6E43F6DC3025}"/>
                </a:ext>
              </a:extLst>
            </p:cNvPr>
            <p:cNvSpPr/>
            <p:nvPr/>
          </p:nvSpPr>
          <p:spPr>
            <a:xfrm>
              <a:off x="8072785" y="1830840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16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833F9F8-2ACF-22CD-577A-DDF84583A2B5}"/>
                </a:ext>
              </a:extLst>
            </p:cNvPr>
            <p:cNvSpPr/>
            <p:nvPr/>
          </p:nvSpPr>
          <p:spPr>
            <a:xfrm>
              <a:off x="6261942" y="3206924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3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F053454-3839-90CF-2605-A9CB187D0426}"/>
                </a:ext>
              </a:extLst>
            </p:cNvPr>
            <p:cNvSpPr/>
            <p:nvPr/>
          </p:nvSpPr>
          <p:spPr>
            <a:xfrm>
              <a:off x="8476295" y="1209989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4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215DCF3-148F-6327-4613-9C5A9942D317}"/>
                </a:ext>
              </a:extLst>
            </p:cNvPr>
            <p:cNvSpPr/>
            <p:nvPr/>
          </p:nvSpPr>
          <p:spPr>
            <a:xfrm>
              <a:off x="8847323" y="1269851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245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2C5C56B-43C8-4626-CB93-F3421D3DE76F}"/>
                </a:ext>
              </a:extLst>
            </p:cNvPr>
            <p:cNvSpPr/>
            <p:nvPr/>
          </p:nvSpPr>
          <p:spPr>
            <a:xfrm>
              <a:off x="6445123" y="2673801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1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00A8D74-6A4C-0573-7BED-08573491E5A2}"/>
                </a:ext>
              </a:extLst>
            </p:cNvPr>
            <p:cNvSpPr/>
            <p:nvPr/>
          </p:nvSpPr>
          <p:spPr>
            <a:xfrm>
              <a:off x="7008591" y="2841853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1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65DAFE-1E52-1355-E547-1DE60074CA54}"/>
                </a:ext>
              </a:extLst>
            </p:cNvPr>
            <p:cNvSpPr/>
            <p:nvPr/>
          </p:nvSpPr>
          <p:spPr>
            <a:xfrm>
              <a:off x="6489306" y="3192096"/>
              <a:ext cx="284458" cy="2844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1</a:t>
              </a:r>
              <a:endPara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6CAE01A-1287-BFA1-5CE8-1BB2048E339C}"/>
              </a:ext>
            </a:extLst>
          </p:cNvPr>
          <p:cNvSpPr/>
          <p:nvPr/>
        </p:nvSpPr>
        <p:spPr>
          <a:xfrm>
            <a:off x="0" y="6128285"/>
            <a:ext cx="12192000" cy="7297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7CFA752-3136-B6AD-1655-71ABC0F0C5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09336"/>
            <a:ext cx="2268337" cy="74771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600643B-A397-8E7B-7440-AF407E2E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566" y="6308476"/>
            <a:ext cx="2023234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900" dirty="0">
                <a:solidFill>
                  <a:schemeClr val="bg1"/>
                </a:solidFill>
              </a:rPr>
              <a:t>Εθνική Επιστημονική Επιτροπή</a:t>
            </a:r>
            <a:br>
              <a:rPr lang="el-GR" sz="900" dirty="0">
                <a:solidFill>
                  <a:schemeClr val="bg1"/>
                </a:solidFill>
              </a:rPr>
            </a:br>
            <a:r>
              <a:rPr lang="el-GR" sz="900" dirty="0">
                <a:solidFill>
                  <a:schemeClr val="bg1"/>
                </a:solidFill>
              </a:rPr>
              <a:t>Διαχείρισης και Ελέγχου της Ευλογιάς</a:t>
            </a:r>
            <a:endParaRPr lang="x-none" sz="900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69BB457-BD58-3029-F877-4121AE1B160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70926658"/>
              </p:ext>
            </p:extLst>
          </p:nvPr>
        </p:nvGraphicFramePr>
        <p:xfrm>
          <a:off x="863528" y="1062143"/>
          <a:ext cx="4092643" cy="5001122"/>
        </p:xfrm>
        <a:graphic>
          <a:graphicData uri="http://schemas.openxmlformats.org/drawingml/2006/table">
            <a:tbl>
              <a:tblPr firstRow="1" firstCol="1" bandRow="1"/>
              <a:tblGrid>
                <a:gridCol w="1973710">
                  <a:extLst>
                    <a:ext uri="{9D8B030D-6E8A-4147-A177-3AD203B41FA5}">
                      <a16:colId xmlns:a16="http://schemas.microsoft.com/office/drawing/2014/main" val="3530935775"/>
                    </a:ext>
                  </a:extLst>
                </a:gridCol>
                <a:gridCol w="1095772">
                  <a:extLst>
                    <a:ext uri="{9D8B030D-6E8A-4147-A177-3AD203B41FA5}">
                      <a16:colId xmlns:a16="http://schemas.microsoft.com/office/drawing/2014/main" val="2315206600"/>
                    </a:ext>
                  </a:extLst>
                </a:gridCol>
                <a:gridCol w="1023161">
                  <a:extLst>
                    <a:ext uri="{9D8B030D-6E8A-4147-A177-3AD203B41FA5}">
                      <a16:colId xmlns:a16="http://schemas.microsoft.com/office/drawing/2014/main" val="1150635325"/>
                    </a:ext>
                  </a:extLst>
                </a:gridCol>
              </a:tblGrid>
              <a:tr h="29775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50" b="0" i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ΠΕΡΙΦΕΡΕΙΑΚΗ ΕΝΟΤΗΤΑ</a:t>
                      </a:r>
                      <a:endParaRPr lang="x-none" sz="1050" b="0" i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1465" marT="71465" marB="71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84B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50" b="0" i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ΚΡΟΥΣΜΑΤΑ </a:t>
                      </a:r>
                      <a:endParaRPr lang="x-none" sz="1050" b="0" i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5" marR="36000" marT="71465" marB="71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50" b="0" i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ΕΚΤΡΟΦΕΣ</a:t>
                      </a:r>
                      <a:endParaRPr lang="x-none" sz="1050" b="0" i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5" marR="36000" marT="71465" marB="71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41077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ΑΙΤΩΛΟΑΚΑΡΝΑΝΙΑΣ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190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206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606538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ΑΝΔΡΟΥ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618065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ΑΧΑΪΑΣ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200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251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409486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ΔΡΑΜΑΣ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719951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ΕΒΡΟΥ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167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915299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ΕΥΒΟΙΑΣ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931087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ΕΥΡΥΤΑΝΙΑΣ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817730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ΗΛΕΙΑΣ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84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86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99186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ΗΜΑΘΙΑΣ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46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56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851571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ΗΡΑΚΛΕΙΟΥ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509615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Μ.Ε. ΘΕΣΣΑΛΟΝΙΚΗΣ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52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69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945482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ΙΘΑΚΗ (Π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.</a:t>
                      </a: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Ε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.</a:t>
                      </a: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 ΚΕΦΑΛΛΗΝΙΑΣ)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903512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ΚΑΒΑΛΑΣ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59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72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036344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ΚΑΡΔΙΤΣΑΣ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83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98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447706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ΚΕΦΑΛΛΗΝΙΑΣ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946230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ΚΙΛΚΙΣ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951472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ΚΟΖΑΝΗΣ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041083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ΚΟΡΙΝΘΙΑΣ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740252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ΛΑΡΙΣΑΣ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254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679396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ΛΕΣΒΟΥ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19912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ΛΗΜΝΟΥ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167670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ΜΑΓΝΗΣΙΑΣ &amp; ΣΠΟΡΑΔΩΝ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195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319392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ΞΑΝΘΗΣ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245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295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230786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ΠΕΛΛΑΣ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24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172876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ΠΙΕΡΙΑΣ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66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84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14277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ΠΡΕΒΕΖΑΣ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561763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ΡΟΔΟΠΗΣ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183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767350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ΣΕΡΡΩΝ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187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238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628814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ΤΡΙΚΑΛΩΝ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35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49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356439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ΦΘΙΩΤΙΔΑΣ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576826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ΦΛΩΡΙΝΑΣ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656191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ΦΩΚΙΔΑΣ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71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72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354349"/>
                  </a:ext>
                </a:extLst>
              </a:tr>
              <a:tr h="1269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ΧΑΛΚΙΔΙΚΗΣ</a:t>
                      </a:r>
                    </a:p>
                  </a:txBody>
                  <a:tcPr marL="72000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 </a:t>
                      </a:r>
                    </a:p>
                  </a:txBody>
                  <a:tcPr marL="9525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28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87032"/>
                  </a:ext>
                </a:extLst>
              </a:tr>
              <a:tr h="34931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0" i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ΣΥΝΟΛΟ</a:t>
                      </a:r>
                      <a:endParaRPr lang="x-none" sz="1200" b="0" i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84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6570" algn="ctr"/>
                          <a:tab pos="895350" algn="l"/>
                        </a:tabLst>
                      </a:pPr>
                      <a:r>
                        <a:rPr lang="x-none" sz="1400" b="0" i="0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2.</a:t>
                      </a:r>
                      <a:r>
                        <a:rPr lang="el-GR" sz="1400" b="0" i="0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147</a:t>
                      </a:r>
                      <a:endParaRPr lang="x-none" sz="1400" b="0" i="0" kern="12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6570" algn="ctr"/>
                          <a:tab pos="895350" algn="l"/>
                        </a:tabLst>
                      </a:pPr>
                      <a:r>
                        <a:rPr lang="x-none" sz="1400" b="0" i="0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2.</a:t>
                      </a:r>
                      <a:r>
                        <a:rPr lang="el-GR" sz="1400" b="0" i="0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655</a:t>
                      </a:r>
                      <a:endParaRPr lang="x-none" sz="1400" b="0" i="0" kern="12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038678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33533351-9DE8-21F6-0B29-C73AA955C0EE}"/>
              </a:ext>
            </a:extLst>
          </p:cNvPr>
          <p:cNvSpPr txBox="1"/>
          <p:nvPr/>
        </p:nvSpPr>
        <p:spPr>
          <a:xfrm>
            <a:off x="10342417" y="1140053"/>
            <a:ext cx="1849583" cy="314958"/>
          </a:xfrm>
          <a:prstGeom prst="rect">
            <a:avLst/>
          </a:prstGeom>
          <a:solidFill>
            <a:srgbClr val="96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ΚΡΟΥΣΜΑΤΑ 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8DABD0-30B3-D4D3-0B60-2944FB591B59}"/>
              </a:ext>
            </a:extLst>
          </p:cNvPr>
          <p:cNvSpPr txBox="1">
            <a:spLocks/>
          </p:cNvSpPr>
          <p:nvPr/>
        </p:nvSpPr>
        <p:spPr>
          <a:xfrm>
            <a:off x="4956171" y="5904854"/>
            <a:ext cx="10515600" cy="2038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7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Τα στοιχεία αφορούν το διάστημα </a:t>
            </a:r>
            <a:r>
              <a:rPr kumimoji="0" 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Αυγούστου 2024 –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5 </a:t>
            </a:r>
            <a:r>
              <a:rPr kumimoji="0" 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Απριλίου 2026. Τα στοιχεία </a:t>
            </a:r>
            <a:r>
              <a:rPr kumimoji="0" lang="el-G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επικαιροποιούνται</a:t>
            </a:r>
            <a:r>
              <a:rPr kumimoji="0" 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συνεχώς, κατόπιν της αποστολής τελικών δεδομένων από τις Π.Ε.</a:t>
            </a: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700E4A-6ADA-1E03-0FF2-59C2D72526F6}"/>
              </a:ext>
            </a:extLst>
          </p:cNvPr>
          <p:cNvSpPr/>
          <p:nvPr/>
        </p:nvSpPr>
        <p:spPr>
          <a:xfrm>
            <a:off x="0" y="466362"/>
            <a:ext cx="12192000" cy="51658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8000">
                <a:srgbClr val="0284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051AD3-A8A2-01FF-D669-B69FC617139F}"/>
              </a:ext>
            </a:extLst>
          </p:cNvPr>
          <p:cNvSpPr txBox="1">
            <a:spLocks/>
          </p:cNvSpPr>
          <p:nvPr/>
        </p:nvSpPr>
        <p:spPr>
          <a:xfrm>
            <a:off x="838200" y="496099"/>
            <a:ext cx="10515600" cy="4825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Συγκεντρωτικά Στοιχεία ανά Περιφερειακή Ενότητα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E1DBDD-30BB-463A-0574-389A4E69FBF4}"/>
              </a:ext>
            </a:extLst>
          </p:cNvPr>
          <p:cNvSpPr/>
          <p:nvPr/>
        </p:nvSpPr>
        <p:spPr>
          <a:xfrm>
            <a:off x="0" y="-1"/>
            <a:ext cx="12192000" cy="4663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096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AED65291-DDFC-7A16-8714-D1660E78F4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8112" y="728819"/>
            <a:ext cx="11700985" cy="44560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4362CC5-7465-271D-F55F-7F9D2195CC70}"/>
              </a:ext>
            </a:extLst>
          </p:cNvPr>
          <p:cNvSpPr/>
          <p:nvPr/>
        </p:nvSpPr>
        <p:spPr>
          <a:xfrm>
            <a:off x="0" y="466362"/>
            <a:ext cx="12192000" cy="51658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8000">
                <a:srgbClr val="0284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B0C72E6-21EB-EB10-CBB3-D02127F918E9}"/>
              </a:ext>
            </a:extLst>
          </p:cNvPr>
          <p:cNvSpPr txBox="1">
            <a:spLocks/>
          </p:cNvSpPr>
          <p:nvPr/>
        </p:nvSpPr>
        <p:spPr>
          <a:xfrm>
            <a:off x="838200" y="496099"/>
            <a:ext cx="10515600" cy="4825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Επιδημιολογική Καμπύλη</a:t>
            </a:r>
            <a:endParaRPr kumimoji="0" lang="el-GR" sz="2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774942-A628-092A-0825-9089200ECE76}"/>
              </a:ext>
            </a:extLst>
          </p:cNvPr>
          <p:cNvSpPr/>
          <p:nvPr/>
        </p:nvSpPr>
        <p:spPr>
          <a:xfrm>
            <a:off x="0" y="-1"/>
            <a:ext cx="12192000" cy="4663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95DFCC9-12F9-12D5-5CBF-5F1EB0B9143A}"/>
              </a:ext>
            </a:extLst>
          </p:cNvPr>
          <p:cNvSpPr txBox="1"/>
          <p:nvPr/>
        </p:nvSpPr>
        <p:spPr>
          <a:xfrm>
            <a:off x="4521004" y="2054434"/>
            <a:ext cx="1045245" cy="451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ΠΑΣΧΑ</a:t>
            </a:r>
            <a:b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l-GR" sz="12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2025</a:t>
            </a:r>
            <a:endParaRPr kumimoji="0" lang="x-none" sz="12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CFD2999-1F91-1BBC-554B-5954DD651B88}"/>
              </a:ext>
            </a:extLst>
          </p:cNvPr>
          <p:cNvCxnSpPr>
            <a:cxnSpLocks/>
          </p:cNvCxnSpPr>
          <p:nvPr/>
        </p:nvCxnSpPr>
        <p:spPr>
          <a:xfrm>
            <a:off x="5034199" y="2505449"/>
            <a:ext cx="0" cy="143444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2">
            <a:extLst>
              <a:ext uri="{FF2B5EF4-FFF2-40B4-BE49-F238E27FC236}">
                <a16:creationId xmlns:a16="http://schemas.microsoft.com/office/drawing/2014/main" id="{0B2E6898-187F-49AF-3891-25324EF0F4A1}"/>
              </a:ext>
            </a:extLst>
          </p:cNvPr>
          <p:cNvSpPr txBox="1"/>
          <p:nvPr/>
        </p:nvSpPr>
        <p:spPr>
          <a:xfrm>
            <a:off x="2341040" y="2054269"/>
            <a:ext cx="1305379" cy="4511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ΧΕΙΜΩΝΑΣ</a:t>
            </a:r>
            <a:b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l-GR" sz="12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2025</a:t>
            </a:r>
            <a:endParaRPr kumimoji="0" lang="x-none" sz="12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5060D8-C03B-2476-2999-FC968B2D7A99}"/>
              </a:ext>
            </a:extLst>
          </p:cNvPr>
          <p:cNvCxnSpPr>
            <a:cxnSpLocks/>
          </p:cNvCxnSpPr>
          <p:nvPr/>
        </p:nvCxnSpPr>
        <p:spPr>
          <a:xfrm>
            <a:off x="2993730" y="2505449"/>
            <a:ext cx="0" cy="106132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">
            <a:extLst>
              <a:ext uri="{FF2B5EF4-FFF2-40B4-BE49-F238E27FC236}">
                <a16:creationId xmlns:a16="http://schemas.microsoft.com/office/drawing/2014/main" id="{4AF9CDD5-A4B3-36AB-F604-6F407D9309C5}"/>
              </a:ext>
            </a:extLst>
          </p:cNvPr>
          <p:cNvSpPr txBox="1"/>
          <p:nvPr/>
        </p:nvSpPr>
        <p:spPr>
          <a:xfrm>
            <a:off x="9960942" y="2054270"/>
            <a:ext cx="1305379" cy="451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ΧΕΙΜΩΝΑΣ</a:t>
            </a:r>
            <a:b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l-GR" sz="12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endParaRPr kumimoji="0" lang="x-none" sz="12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9AB644-B5F7-2962-8665-61E7161E8B48}"/>
              </a:ext>
            </a:extLst>
          </p:cNvPr>
          <p:cNvCxnSpPr>
            <a:cxnSpLocks/>
          </p:cNvCxnSpPr>
          <p:nvPr/>
        </p:nvCxnSpPr>
        <p:spPr>
          <a:xfrm>
            <a:off x="10613632" y="2505449"/>
            <a:ext cx="0" cy="114680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13">
            <a:extLst>
              <a:ext uri="{FF2B5EF4-FFF2-40B4-BE49-F238E27FC236}">
                <a16:creationId xmlns:a16="http://schemas.microsoft.com/office/drawing/2014/main" id="{DEFCCD34-90A8-493F-E609-8EB8B5D8F01A}"/>
              </a:ext>
            </a:extLst>
          </p:cNvPr>
          <p:cNvSpPr/>
          <p:nvPr/>
        </p:nvSpPr>
        <p:spPr>
          <a:xfrm>
            <a:off x="402903" y="5512302"/>
            <a:ext cx="11386190" cy="942717"/>
          </a:xfrm>
          <a:prstGeom prst="rect">
            <a:avLst/>
          </a:prstGeom>
          <a:solidFill>
            <a:srgbClr val="0080B4"/>
          </a:solidFill>
          <a:ln/>
        </p:spPr>
        <p:txBody>
          <a:bodyPr wrap="square" lIns="144000" tIns="144000" rIns="144000" bIns="180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Η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επιζωοτία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 εξακολουθεί να απαιτεί</a:t>
            </a:r>
            <a:b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αυξημένη επαγρύπνηση, στενό συντονισμό και αυστηρή εφαρμογή των μέτρων.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8CB8A142-CEA0-618D-5434-BA8EB4F249AD}"/>
              </a:ext>
            </a:extLst>
          </p:cNvPr>
          <p:cNvSpPr txBox="1"/>
          <p:nvPr/>
        </p:nvSpPr>
        <p:spPr>
          <a:xfrm>
            <a:off x="11072452" y="2054270"/>
            <a:ext cx="1045245" cy="451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ΠΑΣΧΑ</a:t>
            </a:r>
            <a:b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l-GR" sz="12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2026</a:t>
            </a:r>
            <a:endParaRPr kumimoji="0" lang="x-none" sz="12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6412A1-E484-618F-1168-52C5B2C0707E}"/>
              </a:ext>
            </a:extLst>
          </p:cNvPr>
          <p:cNvCxnSpPr>
            <a:cxnSpLocks/>
          </p:cNvCxnSpPr>
          <p:nvPr/>
        </p:nvCxnSpPr>
        <p:spPr>
          <a:xfrm>
            <a:off x="11585647" y="2505449"/>
            <a:ext cx="0" cy="133783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01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0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4362CC5-7465-271D-F55F-7F9D2195CC70}"/>
              </a:ext>
            </a:extLst>
          </p:cNvPr>
          <p:cNvSpPr/>
          <p:nvPr/>
        </p:nvSpPr>
        <p:spPr>
          <a:xfrm>
            <a:off x="0" y="466362"/>
            <a:ext cx="12192000" cy="51658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8000">
                <a:srgbClr val="0284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B0C72E6-21EB-EB10-CBB3-D02127F918E9}"/>
              </a:ext>
            </a:extLst>
          </p:cNvPr>
          <p:cNvSpPr txBox="1">
            <a:spLocks/>
          </p:cNvSpPr>
          <p:nvPr/>
        </p:nvSpPr>
        <p:spPr>
          <a:xfrm>
            <a:off x="838200" y="499201"/>
            <a:ext cx="11353800" cy="48256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</a:rPr>
              <a:t>Ευλογιά αιγοπροβάτων: μέτρα που ισχύουν ενόψει Πάσχα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774942-A628-092A-0825-9089200ECE76}"/>
              </a:ext>
            </a:extLst>
          </p:cNvPr>
          <p:cNvSpPr/>
          <p:nvPr/>
        </p:nvSpPr>
        <p:spPr>
          <a:xfrm>
            <a:off x="0" y="-1"/>
            <a:ext cx="12192000" cy="4663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66DD80BC-AB46-205B-59CD-8AA1FFA5E5B5}"/>
              </a:ext>
            </a:extLst>
          </p:cNvPr>
          <p:cNvSpPr/>
          <p:nvPr/>
        </p:nvSpPr>
        <p:spPr>
          <a:xfrm>
            <a:off x="964093" y="1134182"/>
            <a:ext cx="10650173" cy="2199027"/>
          </a:xfrm>
          <a:prstGeom prst="rect">
            <a:avLst/>
          </a:prstGeom>
          <a:noFill/>
          <a:ln/>
        </p:spPr>
        <p:txBody>
          <a:bodyPr wrap="square" lIns="144000" tIns="144000" rIns="144000" bIns="14400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Νέες</a:t>
            </a:r>
            <a:r>
              <a:rPr lang="en-US" sz="24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400" dirty="0" err="1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οδηγίες</a:t>
            </a:r>
            <a:r>
              <a:rPr lang="en-US" sz="24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400" dirty="0" err="1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γι</a:t>
            </a:r>
            <a:r>
              <a:rPr lang="en-US" sz="24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α </a:t>
            </a:r>
            <a:r>
              <a:rPr lang="en-US" sz="2400" dirty="0" err="1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μετ</a:t>
            </a:r>
            <a:r>
              <a:rPr lang="en-US" sz="24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α</a:t>
            </a:r>
            <a:r>
              <a:rPr lang="en-US" sz="2400" dirty="0" err="1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κινήσεις</a:t>
            </a:r>
            <a:r>
              <a:rPr lang="en-US" sz="24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400" dirty="0" err="1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κ</a:t>
            </a:r>
            <a:r>
              <a:rPr lang="en-US" sz="24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α</a:t>
            </a:r>
            <a:r>
              <a:rPr lang="en-US" sz="2400" dirty="0" err="1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ι</a:t>
            </a:r>
            <a:r>
              <a:rPr lang="en-US" sz="24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400" dirty="0" err="1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σφ</a:t>
            </a:r>
            <a:r>
              <a:rPr lang="en-US" sz="2400" dirty="0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α</a:t>
            </a:r>
            <a:r>
              <a:rPr lang="en-US" sz="2400" dirty="0" err="1">
                <a:solidFill>
                  <a:srgbClr val="0080B4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γές</a:t>
            </a:r>
            <a:endParaRPr lang="en-US" sz="2400" dirty="0">
              <a:solidFill>
                <a:srgbClr val="0080B4"/>
              </a:solidFill>
              <a:latin typeface="Aptos" panose="020B0004020202020204" pitchFamily="34" charset="0"/>
              <a:ea typeface="Aptos" pitchFamily="34" charset="-122"/>
              <a:cs typeface="Aptos" pitchFamily="34" charset="-120"/>
            </a:endParaRPr>
          </a:p>
          <a:p>
            <a:pPr>
              <a:spcAft>
                <a:spcPts val="1200"/>
              </a:spcAft>
            </a:pPr>
            <a:r>
              <a:rPr lang="el-GR" sz="2000" dirty="0">
                <a:solidFill>
                  <a:srgbClr val="5A67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Στις ζώνες προστασίας, επιτήρησης και στην περαιτέρω απαγορευμένη ζώνη ισχύει καθολική απαγόρευση όλων των μετακινήσεων αιγοπροβάτων.</a:t>
            </a:r>
          </a:p>
          <a:p>
            <a:pPr>
              <a:spcAft>
                <a:spcPts val="1200"/>
              </a:spcAft>
            </a:pPr>
            <a:r>
              <a:rPr lang="el-GR" sz="2000" dirty="0">
                <a:solidFill>
                  <a:srgbClr val="5A67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Μετακινήσεις προς σφαγή, μόνο όταν έχει χορηγηθεί σχετική έγκριση από την αρμόδια κτηνιατρική αρχή και ακολουθείται η προβλεπόμενη διαδικασία δειγματοληψίας σιέλου (</a:t>
            </a:r>
            <a:r>
              <a:rPr lang="en-US" sz="2000" dirty="0">
                <a:solidFill>
                  <a:srgbClr val="5A67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PCR)</a:t>
            </a:r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C3D02466-CA56-6D64-62A8-005C21D5478D}"/>
              </a:ext>
            </a:extLst>
          </p:cNvPr>
          <p:cNvSpPr/>
          <p:nvPr/>
        </p:nvSpPr>
        <p:spPr>
          <a:xfrm>
            <a:off x="964093" y="3429000"/>
            <a:ext cx="10082853" cy="1737362"/>
          </a:xfrm>
          <a:prstGeom prst="rect">
            <a:avLst/>
          </a:prstGeom>
          <a:noFill/>
          <a:ln/>
        </p:spPr>
        <p:txBody>
          <a:bodyPr wrap="square" lIns="144000" tIns="144000" rIns="144000" bIns="14400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chemeClr val="accent2"/>
                </a:solidFill>
                <a:latin typeface="Aptos" panose="020B0004020202020204" pitchFamily="34" charset="0"/>
              </a:rPr>
              <a:t>Εντ</a:t>
            </a:r>
            <a:r>
              <a:rPr lang="en-US" sz="2400" dirty="0">
                <a:solidFill>
                  <a:schemeClr val="accent2"/>
                </a:solidFill>
                <a:latin typeface="Aptos" panose="020B0004020202020204" pitchFamily="34" charset="0"/>
              </a:rPr>
              <a:t>α</a:t>
            </a:r>
            <a:r>
              <a:rPr lang="en-US" sz="2400" dirty="0" err="1">
                <a:solidFill>
                  <a:schemeClr val="accent2"/>
                </a:solidFill>
                <a:latin typeface="Aptos" panose="020B0004020202020204" pitchFamily="34" charset="0"/>
              </a:rPr>
              <a:t>τικο</a:t>
            </a:r>
            <a:r>
              <a:rPr lang="en-US" sz="2400" dirty="0">
                <a:solidFill>
                  <a:schemeClr val="accent2"/>
                </a:solidFill>
                <a:latin typeface="Aptos" panose="020B0004020202020204" pitchFamily="34" charset="0"/>
              </a:rPr>
              <a:t>π</a:t>
            </a:r>
            <a:r>
              <a:rPr lang="en-US" sz="2400" dirty="0" err="1">
                <a:solidFill>
                  <a:schemeClr val="accent2"/>
                </a:solidFill>
                <a:latin typeface="Aptos" panose="020B0004020202020204" pitchFamily="34" charset="0"/>
              </a:rPr>
              <a:t>οίηση</a:t>
            </a:r>
            <a:r>
              <a:rPr lang="en-US" sz="24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ptos" panose="020B0004020202020204" pitchFamily="34" charset="0"/>
              </a:rPr>
              <a:t>ε</a:t>
            </a:r>
            <a:r>
              <a:rPr lang="en-US" sz="2400" dirty="0">
                <a:solidFill>
                  <a:schemeClr val="accent2"/>
                </a:solidFill>
                <a:latin typeface="Aptos" panose="020B0004020202020204" pitchFamily="34" charset="0"/>
              </a:rPr>
              <a:t>π</a:t>
            </a:r>
            <a:r>
              <a:rPr lang="en-US" sz="2400" dirty="0" err="1">
                <a:solidFill>
                  <a:schemeClr val="accent2"/>
                </a:solidFill>
                <a:latin typeface="Aptos" panose="020B0004020202020204" pitchFamily="34" charset="0"/>
              </a:rPr>
              <a:t>ιτήρησης</a:t>
            </a:r>
            <a:r>
              <a:rPr lang="en-US" sz="24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ptos" panose="020B0004020202020204" pitchFamily="34" charset="0"/>
              </a:rPr>
              <a:t>κ</a:t>
            </a:r>
            <a:r>
              <a:rPr lang="en-US" sz="2400" dirty="0">
                <a:solidFill>
                  <a:schemeClr val="accent2"/>
                </a:solidFill>
                <a:latin typeface="Aptos" panose="020B0004020202020204" pitchFamily="34" charset="0"/>
              </a:rPr>
              <a:t>α</a:t>
            </a:r>
            <a:r>
              <a:rPr lang="en-US" sz="2400" dirty="0" err="1">
                <a:solidFill>
                  <a:schemeClr val="accent2"/>
                </a:solidFill>
                <a:latin typeface="Aptos" panose="020B0004020202020204" pitchFamily="34" charset="0"/>
              </a:rPr>
              <a:t>ι</a:t>
            </a:r>
            <a:r>
              <a:rPr lang="en-US" sz="2400" dirty="0">
                <a:solidFill>
                  <a:schemeClr val="accent2"/>
                </a:solidFill>
                <a:latin typeface="Aptos" panose="020B0004020202020204" pitchFamily="34" charset="0"/>
              </a:rPr>
              <a:t> α</a:t>
            </a:r>
            <a:r>
              <a:rPr lang="en-US" sz="2400" dirty="0" err="1">
                <a:solidFill>
                  <a:schemeClr val="accent2"/>
                </a:solidFill>
                <a:latin typeface="Aptos" panose="020B0004020202020204" pitchFamily="34" charset="0"/>
              </a:rPr>
              <a:t>στυνόμευσης</a:t>
            </a:r>
            <a:endParaRPr lang="en-US" sz="2400" dirty="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r>
              <a:rPr lang="en-US" sz="2000" dirty="0" err="1">
                <a:solidFill>
                  <a:srgbClr val="5A67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Στοχευμέν</a:t>
            </a:r>
            <a:r>
              <a:rPr lang="el-GR" sz="2000" dirty="0">
                <a:solidFill>
                  <a:srgbClr val="5A67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οι και συντονισμένοι έλεγχοι σε κομβικά σημεία του οδικού δικτύου, με αξιοποίηση πληροφοριών και σε στενή συνεργασία με υπηρεσίες ΥΠΑΑΤ και τοπικές κτηνιατρικές υπηρεσίες</a:t>
            </a:r>
            <a:endParaRPr lang="en-US" sz="20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C6C861-BE8B-3C0F-63DF-F10D9E27B2C7}"/>
              </a:ext>
            </a:extLst>
          </p:cNvPr>
          <p:cNvCxnSpPr>
            <a:cxnSpLocks/>
          </p:cNvCxnSpPr>
          <p:nvPr/>
        </p:nvCxnSpPr>
        <p:spPr>
          <a:xfrm>
            <a:off x="964093" y="1345698"/>
            <a:ext cx="0" cy="1791568"/>
          </a:xfrm>
          <a:prstGeom prst="line">
            <a:avLst/>
          </a:prstGeom>
          <a:ln w="28575">
            <a:solidFill>
              <a:srgbClr val="008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42CB5F-F286-D587-B0ED-FD5526A9ECC4}"/>
              </a:ext>
            </a:extLst>
          </p:cNvPr>
          <p:cNvCxnSpPr>
            <a:cxnSpLocks/>
          </p:cNvCxnSpPr>
          <p:nvPr/>
        </p:nvCxnSpPr>
        <p:spPr>
          <a:xfrm>
            <a:off x="942170" y="3637156"/>
            <a:ext cx="0" cy="10166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13">
            <a:extLst>
              <a:ext uri="{FF2B5EF4-FFF2-40B4-BE49-F238E27FC236}">
                <a16:creationId xmlns:a16="http://schemas.microsoft.com/office/drawing/2014/main" id="{B324F70F-9678-FB9D-50B3-3E9C2C97F6C9}"/>
              </a:ext>
            </a:extLst>
          </p:cNvPr>
          <p:cNvSpPr/>
          <p:nvPr/>
        </p:nvSpPr>
        <p:spPr>
          <a:xfrm>
            <a:off x="942170" y="5512302"/>
            <a:ext cx="10307656" cy="942717"/>
          </a:xfrm>
          <a:prstGeom prst="rect">
            <a:avLst/>
          </a:prstGeom>
          <a:solidFill>
            <a:srgbClr val="0080B4"/>
          </a:solidFill>
          <a:ln/>
        </p:spPr>
        <p:txBody>
          <a:bodyPr wrap="square" lIns="144000" tIns="144000" rIns="144000" bIns="180000" rtlCol="0" anchor="t">
            <a:spAutoFit/>
          </a:bodyPr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Το Πάσχα είναι περίοδος αυξημένης κινητικότητας</a:t>
            </a:r>
            <a:br>
              <a:rPr lang="el-GR" sz="20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</a:br>
            <a:r>
              <a:rPr lang="el-GR" sz="20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και άρα αυξημένης ευθύνης για όλους</a:t>
            </a:r>
          </a:p>
        </p:txBody>
      </p:sp>
    </p:spTree>
    <p:extLst>
      <p:ext uri="{BB962C8B-B14F-4D97-AF65-F5344CB8AC3E}">
        <p14:creationId xmlns:p14="http://schemas.microsoft.com/office/powerpoint/2010/main" val="2601128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4EE2F2-3BE1-F191-EC76-BB11458422CB}"/>
              </a:ext>
            </a:extLst>
          </p:cNvPr>
          <p:cNvSpPr/>
          <p:nvPr/>
        </p:nvSpPr>
        <p:spPr>
          <a:xfrm>
            <a:off x="0" y="466362"/>
            <a:ext cx="12192000" cy="51658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8000">
                <a:srgbClr val="0284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594701-1E8A-7111-351F-0F47E38E7274}"/>
              </a:ext>
            </a:extLst>
          </p:cNvPr>
          <p:cNvSpPr txBox="1">
            <a:spLocks/>
          </p:cNvSpPr>
          <p:nvPr/>
        </p:nvSpPr>
        <p:spPr>
          <a:xfrm>
            <a:off x="838200" y="466363"/>
            <a:ext cx="10515600" cy="5384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solidFill>
                  <a:prstClr val="white"/>
                </a:solidFill>
              </a:rPr>
              <a:t>Συντονισμός με ΕΛ.ΑΣ. 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057C4-B494-7E09-D850-A86011E10199}"/>
              </a:ext>
            </a:extLst>
          </p:cNvPr>
          <p:cNvSpPr/>
          <p:nvPr/>
        </p:nvSpPr>
        <p:spPr>
          <a:xfrm>
            <a:off x="0" y="-1"/>
            <a:ext cx="12192000" cy="4663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DC76DF-DA96-57A5-A747-31EA0CA19811}"/>
              </a:ext>
            </a:extLst>
          </p:cNvPr>
          <p:cNvSpPr txBox="1"/>
          <p:nvPr/>
        </p:nvSpPr>
        <p:spPr>
          <a:xfrm>
            <a:off x="7195625" y="-1786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 5">
            <a:extLst>
              <a:ext uri="{FF2B5EF4-FFF2-40B4-BE49-F238E27FC236}">
                <a16:creationId xmlns:a16="http://schemas.microsoft.com/office/drawing/2014/main" id="{714610B8-ACAE-18D6-DFF8-09942CB8C070}"/>
              </a:ext>
            </a:extLst>
          </p:cNvPr>
          <p:cNvSpPr/>
          <p:nvPr/>
        </p:nvSpPr>
        <p:spPr>
          <a:xfrm>
            <a:off x="129540" y="3456078"/>
            <a:ext cx="3642888" cy="721700"/>
          </a:xfrm>
          <a:prstGeom prst="rect">
            <a:avLst/>
          </a:prstGeom>
          <a:solidFill>
            <a:schemeClr val="tx2"/>
          </a:solidFill>
          <a:ln/>
        </p:spPr>
        <p:txBody>
          <a:bodyPr wrap="square" lIns="144000" tIns="144000" rIns="144000" bIns="144000" rtlCol="0" anchor="ctr" anchorCtr="0">
            <a:noAutofit/>
          </a:bodyPr>
          <a:lstStyle/>
          <a:p>
            <a:r>
              <a:rPr lang="el-GR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l-GR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14/10/2025 –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l-GR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05/04/2026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00BE0-5691-B2BF-F558-D2C0F6D224F4}"/>
              </a:ext>
            </a:extLst>
          </p:cNvPr>
          <p:cNvSpPr txBox="1"/>
          <p:nvPr/>
        </p:nvSpPr>
        <p:spPr>
          <a:xfrm>
            <a:off x="0" y="201505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el-GR" sz="2400" dirty="0">
                <a:solidFill>
                  <a:srgbClr val="0080B4"/>
                </a:solidFill>
                <a:latin typeface="Aptos" panose="020B0004020202020204" pitchFamily="34" charset="0"/>
              </a:rPr>
              <a:t>Αριθμός Διενεργούμενων Ελέγχων Αστυνομίας </a:t>
            </a: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E9F7E8A2-BF48-23F1-A0B3-58F1B8F9D3D1}"/>
              </a:ext>
            </a:extLst>
          </p:cNvPr>
          <p:cNvSpPr/>
          <p:nvPr/>
        </p:nvSpPr>
        <p:spPr>
          <a:xfrm>
            <a:off x="3841008" y="2686458"/>
            <a:ext cx="2684194" cy="721700"/>
          </a:xfrm>
          <a:prstGeom prst="rect">
            <a:avLst/>
          </a:prstGeom>
          <a:solidFill>
            <a:srgbClr val="0080B4"/>
          </a:solidFill>
          <a:ln/>
        </p:spPr>
        <p:txBody>
          <a:bodyPr wrap="square" lIns="144000" tIns="144000" rIns="144000" bIns="144000" rtlCol="0" anchor="t">
            <a:noAutofit/>
          </a:bodyPr>
          <a:lstStyle/>
          <a:p>
            <a:pPr algn="ctr"/>
            <a:r>
              <a:rPr lang="el-GR" sz="14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ΑΡΙΘΜΟΣ ΔΙΕΝΕΡΓΟΥΜΕΝΩΝ ΕΛΕΓΧΩΝ</a:t>
            </a:r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A8263C8D-AEF9-EACA-85CB-16621923F0BA}"/>
              </a:ext>
            </a:extLst>
          </p:cNvPr>
          <p:cNvSpPr/>
          <p:nvPr/>
        </p:nvSpPr>
        <p:spPr>
          <a:xfrm>
            <a:off x="6599541" y="2686458"/>
            <a:ext cx="2684194" cy="721700"/>
          </a:xfrm>
          <a:prstGeom prst="rect">
            <a:avLst/>
          </a:prstGeom>
          <a:solidFill>
            <a:srgbClr val="0080B4"/>
          </a:solidFill>
          <a:ln/>
        </p:spPr>
        <p:txBody>
          <a:bodyPr wrap="square" lIns="144000" tIns="144000" rIns="144000" bIns="144000" rtlCol="0" anchor="t">
            <a:noAutofit/>
          </a:bodyPr>
          <a:lstStyle/>
          <a:p>
            <a:pPr algn="ctr"/>
            <a:r>
              <a:rPr lang="el-GR" sz="14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ΑΡΙΘΜΟΣ ΒΕΒΑΙΩΘΕΙΣΩΝ ΠΑΡΑΒΑΣΕΩΝ</a:t>
            </a: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1ABCBA52-9815-F312-245E-5A3A130980FD}"/>
              </a:ext>
            </a:extLst>
          </p:cNvPr>
          <p:cNvSpPr/>
          <p:nvPr/>
        </p:nvSpPr>
        <p:spPr>
          <a:xfrm>
            <a:off x="9358074" y="2686458"/>
            <a:ext cx="2684194" cy="721700"/>
          </a:xfrm>
          <a:prstGeom prst="rect">
            <a:avLst/>
          </a:prstGeom>
          <a:solidFill>
            <a:srgbClr val="0080B4"/>
          </a:solidFill>
          <a:ln/>
        </p:spPr>
        <p:txBody>
          <a:bodyPr wrap="square" lIns="144000" tIns="144000" rIns="144000" bIns="144000" rtlCol="0" anchor="t">
            <a:noAutofit/>
          </a:bodyPr>
          <a:lstStyle/>
          <a:p>
            <a:pPr algn="ctr"/>
            <a:r>
              <a:rPr lang="el-GR" sz="14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ΑΡΙΘΜΟΣ</a:t>
            </a:r>
            <a:br>
              <a:rPr lang="en-US" sz="14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</a:br>
            <a:r>
              <a:rPr lang="el-GR" sz="14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ΣΥΛΛΗΨΕΩΝ</a:t>
            </a:r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D13FCAA6-778F-78FA-F606-DC7175218E07}"/>
              </a:ext>
            </a:extLst>
          </p:cNvPr>
          <p:cNvSpPr/>
          <p:nvPr/>
        </p:nvSpPr>
        <p:spPr>
          <a:xfrm>
            <a:off x="3841008" y="3456078"/>
            <a:ext cx="2684194" cy="721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/>
            <a:r>
              <a:rPr lang="el-GR" sz="2800" dirty="0">
                <a:solidFill>
                  <a:schemeClr val="tx2"/>
                </a:solidFill>
                <a:latin typeface="Aptos" panose="020B0004020202020204" pitchFamily="34" charset="0"/>
              </a:rPr>
              <a:t>52.051</a:t>
            </a:r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1A9A239C-C3D6-C68E-BE40-64CC9B03B934}"/>
              </a:ext>
            </a:extLst>
          </p:cNvPr>
          <p:cNvSpPr/>
          <p:nvPr/>
        </p:nvSpPr>
        <p:spPr>
          <a:xfrm>
            <a:off x="6599541" y="3456078"/>
            <a:ext cx="2684194" cy="721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/>
            <a:r>
              <a:rPr lang="el-GR" sz="28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94</a:t>
            </a:r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143B5439-45E7-B7CC-5B05-8C69BA072DD2}"/>
              </a:ext>
            </a:extLst>
          </p:cNvPr>
          <p:cNvSpPr/>
          <p:nvPr/>
        </p:nvSpPr>
        <p:spPr>
          <a:xfrm>
            <a:off x="9358074" y="3456078"/>
            <a:ext cx="2684194" cy="721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/>
            <a:r>
              <a:rPr lang="el-GR" sz="28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93</a:t>
            </a: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AF51EC44-4F35-7A26-4C40-178A4FA053A4}"/>
              </a:ext>
            </a:extLst>
          </p:cNvPr>
          <p:cNvSpPr/>
          <p:nvPr/>
        </p:nvSpPr>
        <p:spPr>
          <a:xfrm>
            <a:off x="129540" y="4263798"/>
            <a:ext cx="3642888" cy="721700"/>
          </a:xfrm>
          <a:prstGeom prst="rect">
            <a:avLst/>
          </a:prstGeom>
          <a:solidFill>
            <a:schemeClr val="tx2"/>
          </a:solidFill>
          <a:ln/>
        </p:spPr>
        <p:txBody>
          <a:bodyPr wrap="square" lIns="144000" tIns="144000" rIns="144000" bIns="144000" rtlCol="0" anchor="ctr" anchorCtr="0">
            <a:noAutofit/>
          </a:bodyPr>
          <a:lstStyle/>
          <a:p>
            <a:r>
              <a:rPr lang="el-GR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01</a:t>
            </a:r>
            <a:r>
              <a:rPr lang="el-G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/0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2</a:t>
            </a:r>
            <a:r>
              <a:rPr lang="el-G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/202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6</a:t>
            </a:r>
            <a:r>
              <a:rPr lang="el-G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 – 05/04/2026</a:t>
            </a:r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C7F48B99-7DDE-5FB3-721A-27D293A9FA8D}"/>
              </a:ext>
            </a:extLst>
          </p:cNvPr>
          <p:cNvSpPr/>
          <p:nvPr/>
        </p:nvSpPr>
        <p:spPr>
          <a:xfrm>
            <a:off x="3841008" y="4263798"/>
            <a:ext cx="2684194" cy="721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/>
            <a:r>
              <a:rPr lang="el-GR" sz="2800" dirty="0">
                <a:solidFill>
                  <a:schemeClr val="tx2"/>
                </a:solidFill>
                <a:latin typeface="Aptos" panose="020B0004020202020204" pitchFamily="34" charset="0"/>
              </a:rPr>
              <a:t>35.316</a:t>
            </a: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2702DE45-6313-EB45-E3E1-41EAA65E9678}"/>
              </a:ext>
            </a:extLst>
          </p:cNvPr>
          <p:cNvSpPr/>
          <p:nvPr/>
        </p:nvSpPr>
        <p:spPr>
          <a:xfrm>
            <a:off x="6599541" y="4263798"/>
            <a:ext cx="2684194" cy="721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/>
            <a:r>
              <a:rPr lang="el-GR" sz="2800">
                <a:solidFill>
                  <a:schemeClr val="tx2"/>
                </a:solidFill>
                <a:latin typeface="Aptos" panose="020B0004020202020204" pitchFamily="34" charset="0"/>
              </a:rPr>
              <a:t>54</a:t>
            </a:r>
            <a:endParaRPr lang="el-GR" sz="28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Text 5">
            <a:extLst>
              <a:ext uri="{FF2B5EF4-FFF2-40B4-BE49-F238E27FC236}">
                <a16:creationId xmlns:a16="http://schemas.microsoft.com/office/drawing/2014/main" id="{1358E2EA-0095-2707-345E-2D4B3A3B5390}"/>
              </a:ext>
            </a:extLst>
          </p:cNvPr>
          <p:cNvSpPr/>
          <p:nvPr/>
        </p:nvSpPr>
        <p:spPr>
          <a:xfrm>
            <a:off x="9358074" y="4263798"/>
            <a:ext cx="2684194" cy="721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56</a:t>
            </a:r>
            <a:endParaRPr lang="el-GR" sz="2800" dirty="0">
              <a:solidFill>
                <a:schemeClr val="tx2"/>
              </a:solidFill>
              <a:latin typeface="Aptos" panose="020B0004020202020204" pitchFamily="34" charset="0"/>
              <a:ea typeface="Aptos" pitchFamily="34" charset="-122"/>
              <a:cs typeface="Aptos" pitchFamily="34" charset="-120"/>
            </a:endParaRPr>
          </a:p>
        </p:txBody>
      </p:sp>
      <p:sp>
        <p:nvSpPr>
          <p:cNvPr id="22" name="Text 5">
            <a:extLst>
              <a:ext uri="{FF2B5EF4-FFF2-40B4-BE49-F238E27FC236}">
                <a16:creationId xmlns:a16="http://schemas.microsoft.com/office/drawing/2014/main" id="{7F7C0949-3BD1-A911-964C-667D61F4BAAB}"/>
              </a:ext>
            </a:extLst>
          </p:cNvPr>
          <p:cNvSpPr/>
          <p:nvPr/>
        </p:nvSpPr>
        <p:spPr>
          <a:xfrm>
            <a:off x="129539" y="2686458"/>
            <a:ext cx="3637129" cy="721700"/>
          </a:xfrm>
          <a:prstGeom prst="rect">
            <a:avLst/>
          </a:prstGeom>
          <a:solidFill>
            <a:srgbClr val="0080B4"/>
          </a:solidFill>
          <a:ln/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/>
            <a:r>
              <a:rPr lang="el-GR" sz="1400" dirty="0">
                <a:solidFill>
                  <a:schemeClr val="bg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ΔΙΑΣΤΗΜΑ</a:t>
            </a:r>
          </a:p>
        </p:txBody>
      </p:sp>
    </p:spTree>
    <p:extLst>
      <p:ext uri="{BB962C8B-B14F-4D97-AF65-F5344CB8AC3E}">
        <p14:creationId xmlns:p14="http://schemas.microsoft.com/office/powerpoint/2010/main" val="2061435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9553</TotalTime>
  <Words>529</Words>
  <Application>Microsoft Office PowerPoint</Application>
  <PresentationFormat>Ευρεία οθόνη</PresentationFormat>
  <Paragraphs>236</Paragraphs>
  <Slides>13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Εθνική Επιστημονική Επιτροπή Διαχείρισης και Ελέγχου της Ευλογιάς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Konstantinos Tsoulos</cp:lastModifiedBy>
  <cp:revision>280</cp:revision>
  <dcterms:created xsi:type="dcterms:W3CDTF">2025-11-13T20:04:35Z</dcterms:created>
  <dcterms:modified xsi:type="dcterms:W3CDTF">2026-04-07T17:45:59Z</dcterms:modified>
</cp:coreProperties>
</file>